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7" r:id="rId1"/>
  </p:sldMasterIdLst>
  <p:notesMasterIdLst>
    <p:notesMasterId r:id="rId25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9" r:id="rId22"/>
    <p:sldId id="278" r:id="rId23"/>
    <p:sldId id="280" r:id="rId24"/>
  </p:sldIdLst>
  <p:sldSz cx="9144000" cy="5143500" type="screen16x9"/>
  <p:notesSz cx="6858000" cy="9144000"/>
  <p:embeddedFontLst>
    <p:embeddedFont>
      <p:font typeface="Alegreya Sans" pitchFamily="2" charset="0"/>
      <p:regular r:id="rId26"/>
      <p:bold r:id="rId27"/>
      <p:italic r:id="rId28"/>
      <p:boldItalic r:id="rId29"/>
    </p:embeddedFont>
    <p:embeddedFont>
      <p:font typeface="Alegreya Sans Light" pitchFamily="2" charset="0"/>
      <p:regular r:id="rId30"/>
      <p:bold r:id="rId31"/>
      <p:italic r:id="rId32"/>
      <p:boldItalic r:id="rId33"/>
    </p:embeddedFont>
    <p:embeddedFont>
      <p:font typeface="Alegreya Sans Medium" pitchFamily="2" charset="0"/>
      <p:regular r:id="rId34"/>
      <p:bold r:id="rId35"/>
      <p:italic r:id="rId36"/>
      <p:boldItalic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Consolas" panose="020B0609020204030204" pitchFamily="49" charset="0"/>
      <p:regular r:id="rId42"/>
      <p:bold r:id="rId43"/>
      <p:italic r:id="rId44"/>
      <p:boldItalic r:id="rId45"/>
    </p:embeddedFont>
    <p:embeddedFont>
      <p:font typeface="Open Sans" panose="020B0306030504020204" pitchFamily="34" charset="0"/>
      <p:regular r:id="rId46"/>
      <p:bold r:id="rId47"/>
      <p:italic r:id="rId48"/>
      <p:boldItalic r:id="rId49"/>
    </p:embeddedFont>
    <p:embeddedFont>
      <p:font typeface="Open Sans Light" panose="020B0306030504020204" pitchFamily="34" charset="0"/>
      <p:regular r:id="rId50"/>
      <p:bold r:id="rId51"/>
      <p:italic r:id="rId52"/>
      <p:boldItalic r:id="rId53"/>
    </p:embeddedFont>
    <p:embeddedFont>
      <p:font typeface="Open Sans SemiBold" panose="020B0306030504020204" pitchFamily="34" charset="0"/>
      <p:regular r:id="rId54"/>
      <p:bold r:id="rId55"/>
      <p:italic r:id="rId56"/>
      <p:boldItalic r:id="rId57"/>
    </p:embeddedFont>
    <p:embeddedFont>
      <p:font typeface="Source Sans Pro" panose="020B0503030403020204" pitchFamily="34" charset="0"/>
      <p:regular r:id="rId58"/>
      <p:bold r:id="rId59"/>
      <p:italic r:id="rId60"/>
      <p:boldItalic r:id="rId61"/>
    </p:embeddedFont>
    <p:embeddedFont>
      <p:font typeface="Teko Medium" panose="02000000000000000000" pitchFamily="2" charset="77"/>
      <p:regular r:id="rId62"/>
      <p:bold r:id="rId6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9"/>
    <p:restoredTop sz="94622"/>
  </p:normalViewPr>
  <p:slideViewPr>
    <p:cSldViewPr snapToGrid="0">
      <p:cViewPr varScale="1">
        <p:scale>
          <a:sx n="147" d="100"/>
          <a:sy n="147" d="100"/>
        </p:scale>
        <p:origin x="216" y="9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font" Target="fonts/font22.fntdata"/><Relationship Id="rId50" Type="http://schemas.openxmlformats.org/officeDocument/2006/relationships/font" Target="fonts/font25.fntdata"/><Relationship Id="rId55" Type="http://schemas.openxmlformats.org/officeDocument/2006/relationships/font" Target="fonts/font30.fntdata"/><Relationship Id="rId63" Type="http://schemas.openxmlformats.org/officeDocument/2006/relationships/font" Target="fonts/font3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3" Type="http://schemas.openxmlformats.org/officeDocument/2006/relationships/font" Target="fonts/font28.fntdata"/><Relationship Id="rId58" Type="http://schemas.openxmlformats.org/officeDocument/2006/relationships/font" Target="fonts/font33.fntdata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font" Target="fonts/font36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font" Target="fonts/font23.fntdata"/><Relationship Id="rId56" Type="http://schemas.openxmlformats.org/officeDocument/2006/relationships/font" Target="fonts/font31.fntdata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2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font" Target="fonts/font21.fntdata"/><Relationship Id="rId59" Type="http://schemas.openxmlformats.org/officeDocument/2006/relationships/font" Target="fonts/font34.fntdata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Relationship Id="rId54" Type="http://schemas.openxmlformats.org/officeDocument/2006/relationships/font" Target="fonts/font29.fntdata"/><Relationship Id="rId62" Type="http://schemas.openxmlformats.org/officeDocument/2006/relationships/font" Target="fonts/font3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font" Target="fonts/font24.fntdata"/><Relationship Id="rId57" Type="http://schemas.openxmlformats.org/officeDocument/2006/relationships/font" Target="fonts/font32.fntdata"/><Relationship Id="rId10" Type="http://schemas.openxmlformats.org/officeDocument/2006/relationships/slide" Target="slides/slide9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52" Type="http://schemas.openxmlformats.org/officeDocument/2006/relationships/font" Target="fonts/font27.fntdata"/><Relationship Id="rId60" Type="http://schemas.openxmlformats.org/officeDocument/2006/relationships/font" Target="fonts/font35.fntdata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font" Target="fonts/font14.fntdata"/></Relationships>
</file>

<file path=ppt/media/image1.png>
</file>

<file path=ppt/media/image10.tiff>
</file>

<file path=ppt/media/image11.tiff>
</file>

<file path=ppt/media/image12.tiff>
</file>

<file path=ppt/media/image13.tiff>
</file>

<file path=ppt/media/image2.tiff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f4d8ab619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f4d8ab619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3f4d8ab619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3f4d8ab619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fun stuff!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symbolic data types. Just declare a variable as symbolic and it will automatically get symbolized (or fuzzed)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Yes, there is more extensive support than just these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use special macros to constrain state search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Or just use normal branches and mark where to abandon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f4d8ab619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3f4d8ab619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Loops on symbolic state happen a lot. This leads to state explosion.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optimize and pre-fork via the Pump() function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will concretize symbolic values and execute at native speed.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Developer controls where to concretize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f4d8ab619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3f4d8ab619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wait, there’s more!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DeepState exposes lowe level APIs to allocate symbolic memory and to mark parts of (large) buffers as symbolic.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also change test logic depending on the symbolicness of a byte, and query for min/max values.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also provide handy functions to verify a property holds for all values of a symbol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f4d8ab619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3f4d8ab619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how you use it. Thats it.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just run the command and DeepState takes care of everything for you.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Provides values that make output true/false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f4d8ab619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3f4d8ab619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DeepState can also be used to test sequences of functions, not just values.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example tests sequences of operations on a user-mode file system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 test sequences of LENGTH different ops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3f4d8ab619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3f4d8ab619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OneOf operator is efficiently implemented for both fuzzers and symbex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Allows for testing of function sequences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also be used to generate strings from an alphabet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f4d8ab619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f4d8ab619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Symbolic logging is hard. The naive approach fails and would overwhelm the symbolic executor.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custom streaming APIs that only print after each test is done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is not only faster, but also shows the output you’d expect, instead of intermediate garbage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Hook common stream APIs to make this easy to use.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3f4d8ab619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3f4d8ab619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 large integer comparison problem is notoriously hard for fuzzers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 decompose large integer comparisons into byte by byte comparisons. Think of it as verifying your password character by character.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Helps coverage-guided fuzzers (e.g. Dr. Fuzz, AFL)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implement other simplifications in a similar way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f4d8ab619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3f4d8ab619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DeepState can also be used as a bug finding tool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Making the proper values symbolic, rebuild.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Once there is uptake, the deepstate unit tests will provide a set of good bug finding tool benchmark data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Also, this makes it easy to write tests for the underlying analysis tools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3f4d8ab619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3f4d8ab619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f4d8ab619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f4d8ab619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Zero is a valid approximation when you take into account paid professional software developers.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Maybe exception for .NET developers since some are built into VS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number would also be zero for fuzzers if it wasn’t for the efforts of Google/MSFT/Adobe who use fuzzers in their internal dev process have have poured resources into popularizing fuzzers.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LibFuzzer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 tools we have are great, but they suffer from a “for us, by us” mentality. People who write these tools typically have a “breaking software” versus “building software” mindset.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Even the rest are hard to use. I mean, have you *tried* to use KLEE?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f4d8ab619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3f4d8ab619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3f4d8ab619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3f4d8ab619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34486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f4d8ab619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3f4d8ab619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17258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3f4d8ab619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3f4d8ab619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29715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f4d8ab619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f4d8ab619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want to reach devs who care about testing.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testing tools do developers actually use?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these, static analysis has been around forever. Multiple commercial tools. Most developers don’t use them, with the number one reason being false positives. It doesn’t help that these cost money.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 tests are the most common way something is tested.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even covered in books and college classes.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f4d8ab619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f4d8ab619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Developers! (x3) already know how to write unit tests.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if we made symbolic (and fuzz testing) like unit tests?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They may actually use it.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changing how testing is done, we can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increase adoption of security testing and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improve software quality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Oh, and without false positives (modulo bugs in testing software, of course)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f4d8ab619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f4d8ab619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thought it was a good idea so we did it.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just write unit tests like you would for Google Test.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Then you invoke a single command line that can be easily worked into development workflow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try it out right now, I recommend you do it. We need users and bug reports.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f4d8ab619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f4d8ab619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C++ api. Not “call some C functions” and say it works with C++.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Uses C++ template voodoo in C++ mode (provides symbolic primitives, etc)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kept the interface simple, because we wanted it to be easy to use.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tests once, use multiple backends to test the code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only can we select values for a test, but we can also select sequences of functions to test deep program states (get it?)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f4d8ab619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3f4d8ab619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Core: Header + Library for C/C++ programs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Test Cases: Developers write this.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Executor: python to wrap calls to angr/manitcore/drfuzz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f4d8ab619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3f4d8ab619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real test example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are familiar with GTest, you will find this code very intuitive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DeepState specific tests are in blue, normal GTEST are in red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f4d8ab619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3f4d8ab619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Macros familiar to google test users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support is not complete, but we hope to increase support as adoption goes up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llout (Big)" type="title">
  <p:cSld name="TITLE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1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" name="Google Shape;92;p21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AD182B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1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7729200" cy="32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94" name="Google Shape;94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69858" y="144427"/>
            <a:ext cx="500400" cy="300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" name="Google Shape;95;p21"/>
          <p:cNvCxnSpPr/>
          <p:nvPr/>
        </p:nvCxnSpPr>
        <p:spPr>
          <a:xfrm rot="10800000">
            <a:off x="0" y="867335"/>
            <a:ext cx="9258300" cy="0"/>
          </a:xfrm>
          <a:prstGeom prst="straightConnector1">
            <a:avLst/>
          </a:prstGeom>
          <a:noFill/>
          <a:ln w="9525" cap="flat" cmpd="sng">
            <a:solidFill>
              <a:srgbClr val="8A929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96" name="Google Shape;96;p21"/>
          <p:cNvSpPr/>
          <p:nvPr/>
        </p:nvSpPr>
        <p:spPr>
          <a:xfrm>
            <a:off x="1" y="0"/>
            <a:ext cx="9144000" cy="75000"/>
          </a:xfrm>
          <a:prstGeom prst="rect">
            <a:avLst/>
          </a:prstGeom>
          <a:solidFill>
            <a:srgbClr val="000000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B3D5C03-18B3-2C47-AAC8-138D93205C1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68104" y="477295"/>
            <a:ext cx="514503" cy="36529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Paragraphs + Headers">
  <p:cSld name="TITLE_AND_TWO_COLUMNS_1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2" name="Google Shape;172;p30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AD182B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30"/>
          <p:cNvSpPr txBox="1">
            <a:spLocks noGrp="1"/>
          </p:cNvSpPr>
          <p:nvPr>
            <p:ph type="subTitle" idx="1"/>
          </p:nvPr>
        </p:nvSpPr>
        <p:spPr>
          <a:xfrm>
            <a:off x="4512614" y="1103875"/>
            <a:ext cx="35382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770910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30"/>
          <p:cNvSpPr txBox="1">
            <a:spLocks noGrp="1"/>
          </p:cNvSpPr>
          <p:nvPr>
            <p:ph type="subTitle" idx="2"/>
          </p:nvPr>
        </p:nvSpPr>
        <p:spPr>
          <a:xfrm>
            <a:off x="356125" y="1103875"/>
            <a:ext cx="35382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770910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30"/>
          <p:cNvSpPr txBox="1">
            <a:spLocks noGrp="1"/>
          </p:cNvSpPr>
          <p:nvPr>
            <p:ph type="subTitle" idx="3"/>
          </p:nvPr>
        </p:nvSpPr>
        <p:spPr>
          <a:xfrm>
            <a:off x="356125" y="1702825"/>
            <a:ext cx="3538200" cy="30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3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30"/>
          <p:cNvSpPr txBox="1">
            <a:spLocks noGrp="1"/>
          </p:cNvSpPr>
          <p:nvPr>
            <p:ph type="subTitle" idx="4"/>
          </p:nvPr>
        </p:nvSpPr>
        <p:spPr>
          <a:xfrm>
            <a:off x="4512625" y="1719175"/>
            <a:ext cx="3538200" cy="30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3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77" name="Google Shape;177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95015" y="366400"/>
            <a:ext cx="500400" cy="300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8" name="Google Shape;178;p30"/>
          <p:cNvCxnSpPr/>
          <p:nvPr/>
        </p:nvCxnSpPr>
        <p:spPr>
          <a:xfrm rot="10800000">
            <a:off x="0" y="867335"/>
            <a:ext cx="9258300" cy="0"/>
          </a:xfrm>
          <a:prstGeom prst="straightConnector1">
            <a:avLst/>
          </a:prstGeom>
          <a:noFill/>
          <a:ln w="9525" cap="flat" cmpd="sng">
            <a:solidFill>
              <a:srgbClr val="8A929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79" name="Google Shape;179;p30"/>
          <p:cNvSpPr/>
          <p:nvPr/>
        </p:nvSpPr>
        <p:spPr>
          <a:xfrm>
            <a:off x="1" y="0"/>
            <a:ext cx="9144000" cy="75000"/>
          </a:xfrm>
          <a:prstGeom prst="rect">
            <a:avLst/>
          </a:prstGeom>
          <a:solidFill>
            <a:srgbClr val="000000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 Title Slide w/ Subtitle">
  <p:cSld name="ONE_COLUMN_TEXT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1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83" name="Google Shape;183;p31"/>
          <p:cNvCxnSpPr/>
          <p:nvPr/>
        </p:nvCxnSpPr>
        <p:spPr>
          <a:xfrm>
            <a:off x="3361789" y="1578331"/>
            <a:ext cx="0" cy="1395900"/>
          </a:xfrm>
          <a:prstGeom prst="straightConnector1">
            <a:avLst/>
          </a:prstGeom>
          <a:noFill/>
          <a:ln w="9525" cap="flat" cmpd="sng">
            <a:solidFill>
              <a:srgbClr val="FFFFFF">
                <a:alpha val="30980"/>
              </a:srgbClr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84" name="Google Shape;184;p31"/>
          <p:cNvSpPr txBox="1"/>
          <p:nvPr/>
        </p:nvSpPr>
        <p:spPr>
          <a:xfrm>
            <a:off x="3691375" y="3111050"/>
            <a:ext cx="5057400" cy="11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FFFFFF"/>
              </a:solidFill>
              <a:latin typeface="Alegreya Sans Light"/>
              <a:ea typeface="Alegreya Sans Light"/>
              <a:cs typeface="Alegreya Sans Light"/>
              <a:sym typeface="Alegreya Sans Light"/>
            </a:endParaRPr>
          </a:p>
        </p:txBody>
      </p:sp>
      <p:pic>
        <p:nvPicPr>
          <p:cNvPr id="185" name="Google Shape;185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3052" y="1654527"/>
            <a:ext cx="2034900" cy="1224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1"/>
          <p:cNvSpPr txBox="1">
            <a:spLocks noGrp="1"/>
          </p:cNvSpPr>
          <p:nvPr>
            <p:ph type="subTitle" idx="1"/>
          </p:nvPr>
        </p:nvSpPr>
        <p:spPr>
          <a:xfrm>
            <a:off x="3691375" y="1317500"/>
            <a:ext cx="4734600" cy="20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7" name="Google Shape;187;p31"/>
          <p:cNvSpPr txBox="1">
            <a:spLocks noGrp="1"/>
          </p:cNvSpPr>
          <p:nvPr>
            <p:ph type="subTitle" idx="2"/>
          </p:nvPr>
        </p:nvSpPr>
        <p:spPr>
          <a:xfrm>
            <a:off x="3691375" y="3321800"/>
            <a:ext cx="4734600" cy="9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Alegreya Sans Light"/>
                <a:ea typeface="Alegreya Sans Light"/>
                <a:cs typeface="Alegreya Sans Light"/>
                <a:sym typeface="Alegreya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 Title Slide">
  <p:cSld name="ONE_COLUMN_TEXT_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2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91" name="Google Shape;191;p32"/>
          <p:cNvCxnSpPr/>
          <p:nvPr/>
        </p:nvCxnSpPr>
        <p:spPr>
          <a:xfrm>
            <a:off x="3361789" y="1830431"/>
            <a:ext cx="0" cy="1395900"/>
          </a:xfrm>
          <a:prstGeom prst="straightConnector1">
            <a:avLst/>
          </a:prstGeom>
          <a:noFill/>
          <a:ln w="9525" cap="flat" cmpd="sng">
            <a:solidFill>
              <a:srgbClr val="FFFFFF">
                <a:alpha val="30980"/>
              </a:srgbClr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92" name="Google Shape;192;p32"/>
          <p:cNvSpPr txBox="1"/>
          <p:nvPr/>
        </p:nvSpPr>
        <p:spPr>
          <a:xfrm>
            <a:off x="3691375" y="3111050"/>
            <a:ext cx="5057400" cy="11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FFFFFF"/>
              </a:solidFill>
              <a:latin typeface="Alegreya Sans Light"/>
              <a:ea typeface="Alegreya Sans Light"/>
              <a:cs typeface="Alegreya Sans Light"/>
              <a:sym typeface="Alegreya Sans Light"/>
            </a:endParaRPr>
          </a:p>
        </p:txBody>
      </p:sp>
      <p:pic>
        <p:nvPicPr>
          <p:cNvPr id="193" name="Google Shape;193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3052" y="1906627"/>
            <a:ext cx="2034900" cy="1224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2"/>
          <p:cNvSpPr txBox="1">
            <a:spLocks noGrp="1"/>
          </p:cNvSpPr>
          <p:nvPr>
            <p:ph type="subTitle" idx="1"/>
          </p:nvPr>
        </p:nvSpPr>
        <p:spPr>
          <a:xfrm>
            <a:off x="3691375" y="1569600"/>
            <a:ext cx="4734600" cy="20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 End Page">
  <p:cSld name="MAIN_POINT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7" name="Google Shape;197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63155" y="1603430"/>
            <a:ext cx="3217800" cy="193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 Title Small Logo">
  <p:cSld name="CAPTION_ONLY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4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1" name="Google Shape;201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4"/>
          <p:cNvPicPr preferRelativeResize="0"/>
          <p:nvPr/>
        </p:nvPicPr>
        <p:blipFill rotWithShape="1">
          <a:blip r:embed="rId3">
            <a:alphaModFix amt="50000"/>
          </a:blip>
          <a:srcRect/>
          <a:stretch/>
        </p:blipFill>
        <p:spPr>
          <a:xfrm>
            <a:off x="4020492" y="3974813"/>
            <a:ext cx="1103100" cy="6639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4"/>
          <p:cNvSpPr txBox="1">
            <a:spLocks noGrp="1"/>
          </p:cNvSpPr>
          <p:nvPr>
            <p:ph type="subTitle" idx="1"/>
          </p:nvPr>
        </p:nvSpPr>
        <p:spPr>
          <a:xfrm>
            <a:off x="767850" y="1317500"/>
            <a:ext cx="7608300" cy="20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 Quote">
  <p:cSld name="CAPTION_ONLY_1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6" name="Google Shape;206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5"/>
          <p:cNvSpPr txBox="1">
            <a:spLocks noGrp="1"/>
          </p:cNvSpPr>
          <p:nvPr>
            <p:ph type="subTitle" idx="1"/>
          </p:nvPr>
        </p:nvSpPr>
        <p:spPr>
          <a:xfrm>
            <a:off x="767850" y="889350"/>
            <a:ext cx="7608300" cy="3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FFFFFF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rgbClr val="FFFFFF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rgbClr val="FFFFFF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rgbClr val="FFFFFF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rgbClr val="FFFFFF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rgbClr val="FFFFFF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rgbClr val="FFFFFF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rgbClr val="FFFFFF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rgbClr val="FFFFFF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defRPr>
            </a:lvl9pPr>
          </a:lstStyle>
          <a:p>
            <a:endParaRPr/>
          </a:p>
        </p:txBody>
      </p:sp>
      <p:sp>
        <p:nvSpPr>
          <p:cNvPr id="208" name="Google Shape;208;p35"/>
          <p:cNvSpPr txBox="1"/>
          <p:nvPr/>
        </p:nvSpPr>
        <p:spPr>
          <a:xfrm>
            <a:off x="263850" y="-1275600"/>
            <a:ext cx="2146800" cy="3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0">
                <a:solidFill>
                  <a:srgbClr val="770910"/>
                </a:solidFill>
                <a:latin typeface="Teko Medium"/>
                <a:ea typeface="Teko Medium"/>
                <a:cs typeface="Teko Medium"/>
                <a:sym typeface="Teko Medium"/>
              </a:rPr>
              <a:t>“</a:t>
            </a:r>
            <a:endParaRPr sz="40000">
              <a:solidFill>
                <a:srgbClr val="770910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209" name="Google Shape;209;p35"/>
          <p:cNvSpPr txBox="1"/>
          <p:nvPr/>
        </p:nvSpPr>
        <p:spPr>
          <a:xfrm>
            <a:off x="6860850" y="1472900"/>
            <a:ext cx="2146800" cy="3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0">
                <a:solidFill>
                  <a:srgbClr val="770910"/>
                </a:solidFill>
                <a:latin typeface="Teko Medium"/>
                <a:ea typeface="Teko Medium"/>
                <a:cs typeface="Teko Medium"/>
                <a:sym typeface="Teko Medium"/>
              </a:rPr>
              <a:t>”</a:t>
            </a:r>
            <a:endParaRPr sz="40000">
              <a:solidFill>
                <a:srgbClr val="770910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(s) Only Slide">
  <p:cSld name="CAPTION_ONLY_1_1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6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2" name="Google Shape;212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922"/>
            <a:ext cx="9144000" cy="257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6"/>
          <p:cNvSpPr/>
          <p:nvPr/>
        </p:nvSpPr>
        <p:spPr>
          <a:xfrm>
            <a:off x="1" y="0"/>
            <a:ext cx="9144000" cy="75000"/>
          </a:xfrm>
          <a:prstGeom prst="rect">
            <a:avLst/>
          </a:prstGeom>
          <a:solidFill>
            <a:srgbClr val="000000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ck Divider Slide" type="blank">
  <p:cSld name="BLANK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7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6" name="Google Shape;216;p3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7"/>
          <p:cNvPicPr preferRelativeResize="0"/>
          <p:nvPr/>
        </p:nvPicPr>
        <p:blipFill rotWithShape="1">
          <a:blip r:embed="rId3">
            <a:alphaModFix amt="50000"/>
          </a:blip>
          <a:srcRect/>
          <a:stretch/>
        </p:blipFill>
        <p:spPr>
          <a:xfrm>
            <a:off x="4020492" y="3974813"/>
            <a:ext cx="1103100" cy="6639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7"/>
          <p:cNvSpPr txBox="1">
            <a:spLocks noGrp="1"/>
          </p:cNvSpPr>
          <p:nvPr>
            <p:ph type="subTitle" idx="1"/>
          </p:nvPr>
        </p:nvSpPr>
        <p:spPr>
          <a:xfrm>
            <a:off x="767850" y="1317500"/>
            <a:ext cx="7608300" cy="20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800" b="1">
                <a:solidFill>
                  <a:srgbClr val="FFFFFF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ONE">
  <p:cSld name="BLANK_1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8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1" name="Google Shape;221;p38"/>
          <p:cNvPicPr preferRelativeResize="0"/>
          <p:nvPr/>
        </p:nvPicPr>
        <p:blipFill rotWithShape="1">
          <a:blip r:embed="rId2">
            <a:alphaModFix/>
          </a:blip>
          <a:srcRect r="56640"/>
          <a:stretch/>
        </p:blipFill>
        <p:spPr>
          <a:xfrm>
            <a:off x="0" y="0"/>
            <a:ext cx="1982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8"/>
          <p:cNvSpPr/>
          <p:nvPr/>
        </p:nvSpPr>
        <p:spPr>
          <a:xfrm>
            <a:off x="1" y="0"/>
            <a:ext cx="9144000" cy="75000"/>
          </a:xfrm>
          <a:prstGeom prst="rect">
            <a:avLst/>
          </a:prstGeom>
          <a:solidFill>
            <a:srgbClr val="000000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38"/>
          <p:cNvSpPr/>
          <p:nvPr/>
        </p:nvSpPr>
        <p:spPr>
          <a:xfrm>
            <a:off x="846533" y="1507330"/>
            <a:ext cx="2271600" cy="2271600"/>
          </a:xfrm>
          <a:prstGeom prst="ellips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38"/>
          <p:cNvSpPr txBox="1">
            <a:spLocks noGrp="1"/>
          </p:cNvSpPr>
          <p:nvPr>
            <p:ph type="subTitle" idx="1"/>
          </p:nvPr>
        </p:nvSpPr>
        <p:spPr>
          <a:xfrm>
            <a:off x="2431925" y="339250"/>
            <a:ext cx="6134100" cy="7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800"/>
            </a:lvl9pPr>
          </a:lstStyle>
          <a:p>
            <a:endParaRPr/>
          </a:p>
        </p:txBody>
      </p:sp>
      <p:cxnSp>
        <p:nvCxnSpPr>
          <p:cNvPr id="225" name="Google Shape;225;p38"/>
          <p:cNvCxnSpPr/>
          <p:nvPr/>
        </p:nvCxnSpPr>
        <p:spPr>
          <a:xfrm>
            <a:off x="3298752" y="2699291"/>
            <a:ext cx="4286700" cy="0"/>
          </a:xfrm>
          <a:prstGeom prst="straightConnector1">
            <a:avLst/>
          </a:prstGeom>
          <a:noFill/>
          <a:ln w="9525" cap="flat" cmpd="sng">
            <a:solidFill>
              <a:srgbClr val="000000">
                <a:alpha val="50980"/>
              </a:srgbClr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26" name="Google Shape;226;p38"/>
          <p:cNvSpPr txBox="1">
            <a:spLocks noGrp="1"/>
          </p:cNvSpPr>
          <p:nvPr>
            <p:ph type="subTitle" idx="2"/>
          </p:nvPr>
        </p:nvSpPr>
        <p:spPr>
          <a:xfrm>
            <a:off x="3298750" y="1949425"/>
            <a:ext cx="35382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rgbClr val="770910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  <p:sp>
        <p:nvSpPr>
          <p:cNvPr id="227" name="Google Shape;227;p38"/>
          <p:cNvSpPr txBox="1">
            <a:spLocks noGrp="1"/>
          </p:cNvSpPr>
          <p:nvPr>
            <p:ph type="subTitle" idx="3"/>
          </p:nvPr>
        </p:nvSpPr>
        <p:spPr>
          <a:xfrm>
            <a:off x="3298750" y="2286195"/>
            <a:ext cx="35382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AD182B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  <p:sp>
        <p:nvSpPr>
          <p:cNvPr id="228" name="Google Shape;228;p38"/>
          <p:cNvSpPr txBox="1">
            <a:spLocks noGrp="1"/>
          </p:cNvSpPr>
          <p:nvPr>
            <p:ph type="subTitle" idx="4"/>
          </p:nvPr>
        </p:nvSpPr>
        <p:spPr>
          <a:xfrm>
            <a:off x="3298750" y="2775500"/>
            <a:ext cx="35382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  <p:sp>
        <p:nvSpPr>
          <p:cNvPr id="229" name="Google Shape;229;p38"/>
          <p:cNvSpPr txBox="1">
            <a:spLocks noGrp="1"/>
          </p:cNvSpPr>
          <p:nvPr>
            <p:ph type="subTitle" idx="5"/>
          </p:nvPr>
        </p:nvSpPr>
        <p:spPr>
          <a:xfrm>
            <a:off x="3298750" y="3071395"/>
            <a:ext cx="35382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TWO">
  <p:cSld name="BLANK_1_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9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2" name="Google Shape;232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922"/>
            <a:ext cx="9144000" cy="257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9"/>
          <p:cNvSpPr/>
          <p:nvPr/>
        </p:nvSpPr>
        <p:spPr>
          <a:xfrm>
            <a:off x="1" y="0"/>
            <a:ext cx="9144000" cy="75000"/>
          </a:xfrm>
          <a:prstGeom prst="rect">
            <a:avLst/>
          </a:prstGeom>
          <a:solidFill>
            <a:srgbClr val="000000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39"/>
          <p:cNvSpPr txBox="1">
            <a:spLocks noGrp="1"/>
          </p:cNvSpPr>
          <p:nvPr>
            <p:ph type="subTitle" idx="1"/>
          </p:nvPr>
        </p:nvSpPr>
        <p:spPr>
          <a:xfrm>
            <a:off x="1262400" y="339250"/>
            <a:ext cx="6619200" cy="7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800"/>
            </a:lvl9pPr>
          </a:lstStyle>
          <a:p>
            <a:endParaRPr/>
          </a:p>
        </p:txBody>
      </p:sp>
      <p:sp>
        <p:nvSpPr>
          <p:cNvPr id="235" name="Google Shape;235;p39"/>
          <p:cNvSpPr/>
          <p:nvPr/>
        </p:nvSpPr>
        <p:spPr>
          <a:xfrm>
            <a:off x="1899624" y="1455806"/>
            <a:ext cx="1757400" cy="1757400"/>
          </a:xfrm>
          <a:prstGeom prst="ellips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39"/>
          <p:cNvSpPr/>
          <p:nvPr/>
        </p:nvSpPr>
        <p:spPr>
          <a:xfrm>
            <a:off x="5105986" y="1462953"/>
            <a:ext cx="1757400" cy="1757400"/>
          </a:xfrm>
          <a:prstGeom prst="ellips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7" name="Google Shape;237;p39"/>
          <p:cNvCxnSpPr/>
          <p:nvPr/>
        </p:nvCxnSpPr>
        <p:spPr>
          <a:xfrm>
            <a:off x="1502612" y="4053276"/>
            <a:ext cx="2731200" cy="0"/>
          </a:xfrm>
          <a:prstGeom prst="straightConnector1">
            <a:avLst/>
          </a:prstGeom>
          <a:noFill/>
          <a:ln w="9525" cap="flat" cmpd="sng">
            <a:solidFill>
              <a:srgbClr val="000000">
                <a:alpha val="50980"/>
              </a:srgbClr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38" name="Google Shape;238;p39"/>
          <p:cNvSpPr txBox="1">
            <a:spLocks noGrp="1"/>
          </p:cNvSpPr>
          <p:nvPr>
            <p:ph type="subTitle" idx="2"/>
          </p:nvPr>
        </p:nvSpPr>
        <p:spPr>
          <a:xfrm>
            <a:off x="1387075" y="3372750"/>
            <a:ext cx="27705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rgbClr val="770910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  <p:sp>
        <p:nvSpPr>
          <p:cNvPr id="239" name="Google Shape;239;p39"/>
          <p:cNvSpPr txBox="1">
            <a:spLocks noGrp="1"/>
          </p:cNvSpPr>
          <p:nvPr>
            <p:ph type="subTitle" idx="3"/>
          </p:nvPr>
        </p:nvSpPr>
        <p:spPr>
          <a:xfrm>
            <a:off x="1387074" y="3656946"/>
            <a:ext cx="27312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AD182B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  <p:sp>
        <p:nvSpPr>
          <p:cNvPr id="240" name="Google Shape;240;p39"/>
          <p:cNvSpPr txBox="1">
            <a:spLocks noGrp="1"/>
          </p:cNvSpPr>
          <p:nvPr>
            <p:ph type="subTitle" idx="4"/>
          </p:nvPr>
        </p:nvSpPr>
        <p:spPr>
          <a:xfrm>
            <a:off x="1387074" y="4112704"/>
            <a:ext cx="27312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  <p:sp>
        <p:nvSpPr>
          <p:cNvPr id="241" name="Google Shape;241;p39"/>
          <p:cNvSpPr txBox="1">
            <a:spLocks noGrp="1"/>
          </p:cNvSpPr>
          <p:nvPr>
            <p:ph type="subTitle" idx="5"/>
          </p:nvPr>
        </p:nvSpPr>
        <p:spPr>
          <a:xfrm>
            <a:off x="1387074" y="4367425"/>
            <a:ext cx="27312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  <p:cxnSp>
        <p:nvCxnSpPr>
          <p:cNvPr id="242" name="Google Shape;242;p39"/>
          <p:cNvCxnSpPr/>
          <p:nvPr/>
        </p:nvCxnSpPr>
        <p:spPr>
          <a:xfrm>
            <a:off x="4676849" y="4053276"/>
            <a:ext cx="2731200" cy="0"/>
          </a:xfrm>
          <a:prstGeom prst="straightConnector1">
            <a:avLst/>
          </a:prstGeom>
          <a:noFill/>
          <a:ln w="9525" cap="flat" cmpd="sng">
            <a:solidFill>
              <a:srgbClr val="000000">
                <a:alpha val="50980"/>
              </a:srgbClr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43" name="Google Shape;243;p39"/>
          <p:cNvSpPr txBox="1">
            <a:spLocks noGrp="1"/>
          </p:cNvSpPr>
          <p:nvPr>
            <p:ph type="subTitle" idx="6"/>
          </p:nvPr>
        </p:nvSpPr>
        <p:spPr>
          <a:xfrm>
            <a:off x="4561313" y="3372750"/>
            <a:ext cx="27705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rgbClr val="770910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  <p:sp>
        <p:nvSpPr>
          <p:cNvPr id="244" name="Google Shape;244;p39"/>
          <p:cNvSpPr txBox="1">
            <a:spLocks noGrp="1"/>
          </p:cNvSpPr>
          <p:nvPr>
            <p:ph type="subTitle" idx="7"/>
          </p:nvPr>
        </p:nvSpPr>
        <p:spPr>
          <a:xfrm>
            <a:off x="4561311" y="3656946"/>
            <a:ext cx="27312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AD182B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  <p:sp>
        <p:nvSpPr>
          <p:cNvPr id="245" name="Google Shape;245;p39"/>
          <p:cNvSpPr txBox="1">
            <a:spLocks noGrp="1"/>
          </p:cNvSpPr>
          <p:nvPr>
            <p:ph type="subTitle" idx="8"/>
          </p:nvPr>
        </p:nvSpPr>
        <p:spPr>
          <a:xfrm>
            <a:off x="4561311" y="4112704"/>
            <a:ext cx="27312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  <p:sp>
        <p:nvSpPr>
          <p:cNvPr id="246" name="Google Shape;246;p39"/>
          <p:cNvSpPr txBox="1">
            <a:spLocks noGrp="1"/>
          </p:cNvSpPr>
          <p:nvPr>
            <p:ph type="subTitle" idx="9"/>
          </p:nvPr>
        </p:nvSpPr>
        <p:spPr>
          <a:xfrm>
            <a:off x="4561311" y="4367425"/>
            <a:ext cx="27312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llout (Small)" type="secHead">
  <p:cSld name="SECTION_HEADER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22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AD182B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2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7729200" cy="32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600"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01" name="Google Shape;101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95015" y="366400"/>
            <a:ext cx="500400" cy="300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2" name="Google Shape;102;p22"/>
          <p:cNvCxnSpPr/>
          <p:nvPr/>
        </p:nvCxnSpPr>
        <p:spPr>
          <a:xfrm rot="10800000">
            <a:off x="0" y="867335"/>
            <a:ext cx="9258300" cy="0"/>
          </a:xfrm>
          <a:prstGeom prst="straightConnector1">
            <a:avLst/>
          </a:prstGeom>
          <a:noFill/>
          <a:ln w="9525" cap="flat" cmpd="sng">
            <a:solidFill>
              <a:srgbClr val="8A929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3" name="Google Shape;103;p22"/>
          <p:cNvSpPr/>
          <p:nvPr/>
        </p:nvSpPr>
        <p:spPr>
          <a:xfrm>
            <a:off x="1" y="0"/>
            <a:ext cx="9144000" cy="75000"/>
          </a:xfrm>
          <a:prstGeom prst="rect">
            <a:avLst/>
          </a:prstGeom>
          <a:solidFill>
            <a:srgbClr val="000000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THREE">
  <p:cSld name="BLANK_1_1_1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9" name="Google Shape;249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922"/>
            <a:ext cx="9144000" cy="257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40"/>
          <p:cNvSpPr/>
          <p:nvPr/>
        </p:nvSpPr>
        <p:spPr>
          <a:xfrm>
            <a:off x="1" y="0"/>
            <a:ext cx="9144000" cy="75000"/>
          </a:xfrm>
          <a:prstGeom prst="rect">
            <a:avLst/>
          </a:prstGeom>
          <a:solidFill>
            <a:srgbClr val="000000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40"/>
          <p:cNvSpPr txBox="1">
            <a:spLocks noGrp="1"/>
          </p:cNvSpPr>
          <p:nvPr>
            <p:ph type="subTitle" idx="1"/>
          </p:nvPr>
        </p:nvSpPr>
        <p:spPr>
          <a:xfrm>
            <a:off x="1262400" y="339250"/>
            <a:ext cx="6619200" cy="7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800"/>
            </a:lvl9pPr>
          </a:lstStyle>
          <a:p>
            <a:endParaRPr/>
          </a:p>
        </p:txBody>
      </p:sp>
      <p:sp>
        <p:nvSpPr>
          <p:cNvPr id="252" name="Google Shape;252;p40"/>
          <p:cNvSpPr/>
          <p:nvPr/>
        </p:nvSpPr>
        <p:spPr>
          <a:xfrm>
            <a:off x="3641525" y="1455806"/>
            <a:ext cx="1757400" cy="1757400"/>
          </a:xfrm>
          <a:prstGeom prst="ellips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40"/>
          <p:cNvSpPr/>
          <p:nvPr/>
        </p:nvSpPr>
        <p:spPr>
          <a:xfrm>
            <a:off x="6338295" y="1462953"/>
            <a:ext cx="1757400" cy="1757400"/>
          </a:xfrm>
          <a:prstGeom prst="ellips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40"/>
          <p:cNvSpPr/>
          <p:nvPr/>
        </p:nvSpPr>
        <p:spPr>
          <a:xfrm>
            <a:off x="964934" y="1452233"/>
            <a:ext cx="1757400" cy="1757400"/>
          </a:xfrm>
          <a:prstGeom prst="ellips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5" name="Google Shape;255;p40"/>
          <p:cNvCxnSpPr/>
          <p:nvPr/>
        </p:nvCxnSpPr>
        <p:spPr>
          <a:xfrm>
            <a:off x="758676" y="4053276"/>
            <a:ext cx="2329800" cy="0"/>
          </a:xfrm>
          <a:prstGeom prst="straightConnector1">
            <a:avLst/>
          </a:prstGeom>
          <a:noFill/>
          <a:ln w="9525" cap="flat" cmpd="sng">
            <a:solidFill>
              <a:srgbClr val="000000">
                <a:alpha val="50980"/>
              </a:srgbClr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56" name="Google Shape;256;p40"/>
          <p:cNvSpPr txBox="1">
            <a:spLocks noGrp="1"/>
          </p:cNvSpPr>
          <p:nvPr>
            <p:ph type="subTitle" idx="2"/>
          </p:nvPr>
        </p:nvSpPr>
        <p:spPr>
          <a:xfrm>
            <a:off x="660126" y="3372750"/>
            <a:ext cx="23631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rgbClr val="770910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  <p:sp>
        <p:nvSpPr>
          <p:cNvPr id="257" name="Google Shape;257;p40"/>
          <p:cNvSpPr txBox="1">
            <a:spLocks noGrp="1"/>
          </p:cNvSpPr>
          <p:nvPr>
            <p:ph type="subTitle" idx="3"/>
          </p:nvPr>
        </p:nvSpPr>
        <p:spPr>
          <a:xfrm>
            <a:off x="660125" y="3656946"/>
            <a:ext cx="23298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AD182B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  <p:sp>
        <p:nvSpPr>
          <p:cNvPr id="258" name="Google Shape;258;p40"/>
          <p:cNvSpPr txBox="1">
            <a:spLocks noGrp="1"/>
          </p:cNvSpPr>
          <p:nvPr>
            <p:ph type="subTitle" idx="4"/>
          </p:nvPr>
        </p:nvSpPr>
        <p:spPr>
          <a:xfrm>
            <a:off x="660125" y="4112704"/>
            <a:ext cx="23298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  <p:sp>
        <p:nvSpPr>
          <p:cNvPr id="259" name="Google Shape;259;p40"/>
          <p:cNvSpPr txBox="1">
            <a:spLocks noGrp="1"/>
          </p:cNvSpPr>
          <p:nvPr>
            <p:ph type="subTitle" idx="5"/>
          </p:nvPr>
        </p:nvSpPr>
        <p:spPr>
          <a:xfrm>
            <a:off x="660125" y="4367425"/>
            <a:ext cx="23298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  <p:cxnSp>
        <p:nvCxnSpPr>
          <p:cNvPr id="260" name="Google Shape;260;p40"/>
          <p:cNvCxnSpPr/>
          <p:nvPr/>
        </p:nvCxnSpPr>
        <p:spPr>
          <a:xfrm>
            <a:off x="3404601" y="4078476"/>
            <a:ext cx="2329800" cy="0"/>
          </a:xfrm>
          <a:prstGeom prst="straightConnector1">
            <a:avLst/>
          </a:prstGeom>
          <a:noFill/>
          <a:ln w="9525" cap="flat" cmpd="sng">
            <a:solidFill>
              <a:srgbClr val="000000">
                <a:alpha val="50980"/>
              </a:srgbClr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61" name="Google Shape;261;p40"/>
          <p:cNvSpPr txBox="1">
            <a:spLocks noGrp="1"/>
          </p:cNvSpPr>
          <p:nvPr>
            <p:ph type="subTitle" idx="6"/>
          </p:nvPr>
        </p:nvSpPr>
        <p:spPr>
          <a:xfrm>
            <a:off x="3306051" y="3397950"/>
            <a:ext cx="23631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rgbClr val="770910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  <p:sp>
        <p:nvSpPr>
          <p:cNvPr id="262" name="Google Shape;262;p40"/>
          <p:cNvSpPr txBox="1">
            <a:spLocks noGrp="1"/>
          </p:cNvSpPr>
          <p:nvPr>
            <p:ph type="subTitle" idx="7"/>
          </p:nvPr>
        </p:nvSpPr>
        <p:spPr>
          <a:xfrm>
            <a:off x="3306050" y="3682146"/>
            <a:ext cx="23298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AD182B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  <p:sp>
        <p:nvSpPr>
          <p:cNvPr id="263" name="Google Shape;263;p40"/>
          <p:cNvSpPr txBox="1">
            <a:spLocks noGrp="1"/>
          </p:cNvSpPr>
          <p:nvPr>
            <p:ph type="subTitle" idx="8"/>
          </p:nvPr>
        </p:nvSpPr>
        <p:spPr>
          <a:xfrm>
            <a:off x="3306050" y="4137904"/>
            <a:ext cx="23298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  <p:sp>
        <p:nvSpPr>
          <p:cNvPr id="264" name="Google Shape;264;p40"/>
          <p:cNvSpPr txBox="1">
            <a:spLocks noGrp="1"/>
          </p:cNvSpPr>
          <p:nvPr>
            <p:ph type="subTitle" idx="9"/>
          </p:nvPr>
        </p:nvSpPr>
        <p:spPr>
          <a:xfrm>
            <a:off x="3306050" y="4392625"/>
            <a:ext cx="23298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  <p:cxnSp>
        <p:nvCxnSpPr>
          <p:cNvPr id="265" name="Google Shape;265;p40"/>
          <p:cNvCxnSpPr/>
          <p:nvPr/>
        </p:nvCxnSpPr>
        <p:spPr>
          <a:xfrm>
            <a:off x="6101376" y="4078476"/>
            <a:ext cx="2329800" cy="0"/>
          </a:xfrm>
          <a:prstGeom prst="straightConnector1">
            <a:avLst/>
          </a:prstGeom>
          <a:noFill/>
          <a:ln w="9525" cap="flat" cmpd="sng">
            <a:solidFill>
              <a:srgbClr val="000000">
                <a:alpha val="50980"/>
              </a:srgbClr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66" name="Google Shape;266;p40"/>
          <p:cNvSpPr txBox="1">
            <a:spLocks noGrp="1"/>
          </p:cNvSpPr>
          <p:nvPr>
            <p:ph type="subTitle" idx="13"/>
          </p:nvPr>
        </p:nvSpPr>
        <p:spPr>
          <a:xfrm>
            <a:off x="6002826" y="3397950"/>
            <a:ext cx="23631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rgbClr val="770910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  <p:sp>
        <p:nvSpPr>
          <p:cNvPr id="267" name="Google Shape;267;p40"/>
          <p:cNvSpPr txBox="1">
            <a:spLocks noGrp="1"/>
          </p:cNvSpPr>
          <p:nvPr>
            <p:ph type="subTitle" idx="14"/>
          </p:nvPr>
        </p:nvSpPr>
        <p:spPr>
          <a:xfrm>
            <a:off x="6002825" y="3682146"/>
            <a:ext cx="23298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AD182B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  <p:sp>
        <p:nvSpPr>
          <p:cNvPr id="268" name="Google Shape;268;p40"/>
          <p:cNvSpPr txBox="1">
            <a:spLocks noGrp="1"/>
          </p:cNvSpPr>
          <p:nvPr>
            <p:ph type="subTitle" idx="15"/>
          </p:nvPr>
        </p:nvSpPr>
        <p:spPr>
          <a:xfrm>
            <a:off x="6002825" y="4137904"/>
            <a:ext cx="23298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  <p:sp>
        <p:nvSpPr>
          <p:cNvPr id="269" name="Google Shape;269;p40"/>
          <p:cNvSpPr txBox="1">
            <a:spLocks noGrp="1"/>
          </p:cNvSpPr>
          <p:nvPr>
            <p:ph type="subTitle" idx="16"/>
          </p:nvPr>
        </p:nvSpPr>
        <p:spPr>
          <a:xfrm>
            <a:off x="6002825" y="4392625"/>
            <a:ext cx="23298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 + Header" type="tx">
  <p:cSld name="TITLE_AND_BODY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3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23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AD182B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subTitle" idx="1"/>
          </p:nvPr>
        </p:nvSpPr>
        <p:spPr>
          <a:xfrm>
            <a:off x="356125" y="989050"/>
            <a:ext cx="7729200" cy="8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770910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3"/>
          <p:cNvSpPr txBox="1">
            <a:spLocks noGrp="1"/>
          </p:cNvSpPr>
          <p:nvPr>
            <p:ph type="body" idx="2"/>
          </p:nvPr>
        </p:nvSpPr>
        <p:spPr>
          <a:xfrm>
            <a:off x="356125" y="1818250"/>
            <a:ext cx="7631100" cy="27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 SemiBold"/>
              <a:buChar char="●"/>
              <a:defRPr sz="1800"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pic>
        <p:nvPicPr>
          <p:cNvPr id="109" name="Google Shape;109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95015" y="366400"/>
            <a:ext cx="500400" cy="300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Google Shape;110;p23"/>
          <p:cNvCxnSpPr/>
          <p:nvPr/>
        </p:nvCxnSpPr>
        <p:spPr>
          <a:xfrm rot="10800000">
            <a:off x="0" y="867335"/>
            <a:ext cx="9258300" cy="0"/>
          </a:xfrm>
          <a:prstGeom prst="straightConnector1">
            <a:avLst/>
          </a:prstGeom>
          <a:noFill/>
          <a:ln w="9525" cap="flat" cmpd="sng">
            <a:solidFill>
              <a:srgbClr val="8A929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1" name="Google Shape;111;p23"/>
          <p:cNvSpPr/>
          <p:nvPr/>
        </p:nvSpPr>
        <p:spPr>
          <a:xfrm>
            <a:off x="1" y="0"/>
            <a:ext cx="9144000" cy="75000"/>
          </a:xfrm>
          <a:prstGeom prst="rect">
            <a:avLst/>
          </a:prstGeom>
          <a:solidFill>
            <a:srgbClr val="000000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 + Header w/ Image">
  <p:cSld name="TITLE_AND_BODY_2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4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4" name="Google Shape;114;p24"/>
          <p:cNvSpPr txBox="1">
            <a:spLocks noGrp="1"/>
          </p:cNvSpPr>
          <p:nvPr>
            <p:ph type="subTitle" idx="1"/>
          </p:nvPr>
        </p:nvSpPr>
        <p:spPr>
          <a:xfrm>
            <a:off x="356125" y="989050"/>
            <a:ext cx="3912300" cy="8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770910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4"/>
          <p:cNvSpPr/>
          <p:nvPr/>
        </p:nvSpPr>
        <p:spPr>
          <a:xfrm>
            <a:off x="4761375" y="1233225"/>
            <a:ext cx="3912300" cy="33156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4"/>
          <p:cNvSpPr txBox="1">
            <a:spLocks noGrp="1"/>
          </p:cNvSpPr>
          <p:nvPr>
            <p:ph type="body" idx="2"/>
          </p:nvPr>
        </p:nvSpPr>
        <p:spPr>
          <a:xfrm>
            <a:off x="356125" y="1818250"/>
            <a:ext cx="3912300" cy="27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Char char="●"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pic>
        <p:nvPicPr>
          <p:cNvPr id="117" name="Google Shape;117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95015" y="366400"/>
            <a:ext cx="500400" cy="300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8" name="Google Shape;118;p24"/>
          <p:cNvCxnSpPr/>
          <p:nvPr/>
        </p:nvCxnSpPr>
        <p:spPr>
          <a:xfrm rot="10800000">
            <a:off x="0" y="867335"/>
            <a:ext cx="9258300" cy="0"/>
          </a:xfrm>
          <a:prstGeom prst="straightConnector1">
            <a:avLst/>
          </a:prstGeom>
          <a:noFill/>
          <a:ln w="9525" cap="flat" cmpd="sng">
            <a:solidFill>
              <a:srgbClr val="8A929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9" name="Google Shape;119;p24"/>
          <p:cNvSpPr/>
          <p:nvPr/>
        </p:nvSpPr>
        <p:spPr>
          <a:xfrm>
            <a:off x="1" y="0"/>
            <a:ext cx="9144000" cy="75000"/>
          </a:xfrm>
          <a:prstGeom prst="rect">
            <a:avLst/>
          </a:prstGeom>
          <a:solidFill>
            <a:srgbClr val="000000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AD182B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">
  <p:cSld name="TITLE_AND_BODY_1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5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3" name="Google Shape;123;p25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AD182B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body" idx="1"/>
          </p:nvPr>
        </p:nvSpPr>
        <p:spPr>
          <a:xfrm>
            <a:off x="310675" y="1164225"/>
            <a:ext cx="7575900" cy="3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Char char="●"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pic>
        <p:nvPicPr>
          <p:cNvPr id="125" name="Google Shape;125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95015" y="366400"/>
            <a:ext cx="500400" cy="300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6" name="Google Shape;126;p25"/>
          <p:cNvCxnSpPr/>
          <p:nvPr/>
        </p:nvCxnSpPr>
        <p:spPr>
          <a:xfrm rot="10800000">
            <a:off x="0" y="867335"/>
            <a:ext cx="9258300" cy="0"/>
          </a:xfrm>
          <a:prstGeom prst="straightConnector1">
            <a:avLst/>
          </a:prstGeom>
          <a:noFill/>
          <a:ln w="9525" cap="flat" cmpd="sng">
            <a:solidFill>
              <a:srgbClr val="8A929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7" name="Google Shape;127;p25"/>
          <p:cNvSpPr/>
          <p:nvPr/>
        </p:nvSpPr>
        <p:spPr>
          <a:xfrm>
            <a:off x="1" y="0"/>
            <a:ext cx="9144000" cy="75000"/>
          </a:xfrm>
          <a:prstGeom prst="rect">
            <a:avLst/>
          </a:prstGeom>
          <a:solidFill>
            <a:srgbClr val="000000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 w/ Image">
  <p:cSld name="TITLE_AND_BODY_1_1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6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26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AD182B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6"/>
          <p:cNvSpPr/>
          <p:nvPr/>
        </p:nvSpPr>
        <p:spPr>
          <a:xfrm>
            <a:off x="4761375" y="1233225"/>
            <a:ext cx="3912300" cy="33156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2" name="Google Shape;132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95015" y="366400"/>
            <a:ext cx="500400" cy="300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26"/>
          <p:cNvCxnSpPr/>
          <p:nvPr/>
        </p:nvCxnSpPr>
        <p:spPr>
          <a:xfrm rot="10800000">
            <a:off x="0" y="867335"/>
            <a:ext cx="9258300" cy="0"/>
          </a:xfrm>
          <a:prstGeom prst="straightConnector1">
            <a:avLst/>
          </a:prstGeom>
          <a:noFill/>
          <a:ln w="9525" cap="flat" cmpd="sng">
            <a:solidFill>
              <a:srgbClr val="8A929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34" name="Google Shape;134;p26"/>
          <p:cNvSpPr/>
          <p:nvPr/>
        </p:nvSpPr>
        <p:spPr>
          <a:xfrm>
            <a:off x="1" y="0"/>
            <a:ext cx="9144000" cy="75000"/>
          </a:xfrm>
          <a:prstGeom prst="rect">
            <a:avLst/>
          </a:prstGeom>
          <a:solidFill>
            <a:srgbClr val="000000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26"/>
          <p:cNvSpPr txBox="1">
            <a:spLocks noGrp="1"/>
          </p:cNvSpPr>
          <p:nvPr>
            <p:ph type="body" idx="1"/>
          </p:nvPr>
        </p:nvSpPr>
        <p:spPr>
          <a:xfrm>
            <a:off x="310675" y="1187325"/>
            <a:ext cx="3912300" cy="3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Char char="●"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Bullets + Header" type="twoColTx">
  <p:cSld name="TITLE_AND_TWO_COLUMNS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27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AD182B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7"/>
          <p:cNvSpPr txBox="1">
            <a:spLocks noGrp="1"/>
          </p:cNvSpPr>
          <p:nvPr>
            <p:ph type="subTitle" idx="1"/>
          </p:nvPr>
        </p:nvSpPr>
        <p:spPr>
          <a:xfrm>
            <a:off x="4512614" y="1103875"/>
            <a:ext cx="35382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770910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subTitle" idx="2"/>
          </p:nvPr>
        </p:nvSpPr>
        <p:spPr>
          <a:xfrm>
            <a:off x="356125" y="1103875"/>
            <a:ext cx="35382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770910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7"/>
          <p:cNvSpPr txBox="1">
            <a:spLocks noGrp="1"/>
          </p:cNvSpPr>
          <p:nvPr>
            <p:ph type="body" idx="3"/>
          </p:nvPr>
        </p:nvSpPr>
        <p:spPr>
          <a:xfrm>
            <a:off x="356125" y="1684225"/>
            <a:ext cx="3846600" cy="3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Char char="●"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42" name="Google Shape;142;p27"/>
          <p:cNvSpPr txBox="1">
            <a:spLocks noGrp="1"/>
          </p:cNvSpPr>
          <p:nvPr>
            <p:ph type="body" idx="4"/>
          </p:nvPr>
        </p:nvSpPr>
        <p:spPr>
          <a:xfrm>
            <a:off x="4512625" y="1686175"/>
            <a:ext cx="3846600" cy="3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Char char="●"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pic>
        <p:nvPicPr>
          <p:cNvPr id="143" name="Google Shape;143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95015" y="366400"/>
            <a:ext cx="500400" cy="300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4" name="Google Shape;144;p27"/>
          <p:cNvCxnSpPr/>
          <p:nvPr/>
        </p:nvCxnSpPr>
        <p:spPr>
          <a:xfrm rot="10800000">
            <a:off x="0" y="867335"/>
            <a:ext cx="9258300" cy="0"/>
          </a:xfrm>
          <a:prstGeom prst="straightConnector1">
            <a:avLst/>
          </a:prstGeom>
          <a:noFill/>
          <a:ln w="9525" cap="flat" cmpd="sng">
            <a:solidFill>
              <a:srgbClr val="8A929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5" name="Google Shape;145;p27"/>
          <p:cNvSpPr/>
          <p:nvPr/>
        </p:nvSpPr>
        <p:spPr>
          <a:xfrm>
            <a:off x="1" y="0"/>
            <a:ext cx="9144000" cy="75000"/>
          </a:xfrm>
          <a:prstGeom prst="rect">
            <a:avLst/>
          </a:prstGeom>
          <a:solidFill>
            <a:srgbClr val="000000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 Bullets + Headers">
  <p:cSld name="TITLE_AND_TWO_COLUMNS_2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8" name="Google Shape;148;p28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AD182B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8"/>
          <p:cNvSpPr txBox="1">
            <a:spLocks noGrp="1"/>
          </p:cNvSpPr>
          <p:nvPr>
            <p:ph type="subTitle" idx="1"/>
          </p:nvPr>
        </p:nvSpPr>
        <p:spPr>
          <a:xfrm>
            <a:off x="3078538" y="1180075"/>
            <a:ext cx="23175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770910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8"/>
          <p:cNvSpPr txBox="1">
            <a:spLocks noGrp="1"/>
          </p:cNvSpPr>
          <p:nvPr>
            <p:ph type="subTitle" idx="2"/>
          </p:nvPr>
        </p:nvSpPr>
        <p:spPr>
          <a:xfrm>
            <a:off x="356125" y="1180075"/>
            <a:ext cx="23175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770910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8"/>
          <p:cNvSpPr txBox="1">
            <a:spLocks noGrp="1"/>
          </p:cNvSpPr>
          <p:nvPr>
            <p:ph type="body" idx="3"/>
          </p:nvPr>
        </p:nvSpPr>
        <p:spPr>
          <a:xfrm>
            <a:off x="356125" y="1684225"/>
            <a:ext cx="2519400" cy="29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52" name="Google Shape;152;p28"/>
          <p:cNvSpPr txBox="1">
            <a:spLocks noGrp="1"/>
          </p:cNvSpPr>
          <p:nvPr>
            <p:ph type="body" idx="4"/>
          </p:nvPr>
        </p:nvSpPr>
        <p:spPr>
          <a:xfrm>
            <a:off x="3078550" y="1686175"/>
            <a:ext cx="2519400" cy="29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pic>
        <p:nvPicPr>
          <p:cNvPr id="153" name="Google Shape;153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95015" y="366400"/>
            <a:ext cx="500400" cy="300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" name="Google Shape;154;p28"/>
          <p:cNvCxnSpPr/>
          <p:nvPr/>
        </p:nvCxnSpPr>
        <p:spPr>
          <a:xfrm rot="10800000">
            <a:off x="0" y="867335"/>
            <a:ext cx="9258300" cy="0"/>
          </a:xfrm>
          <a:prstGeom prst="straightConnector1">
            <a:avLst/>
          </a:prstGeom>
          <a:noFill/>
          <a:ln w="9525" cap="flat" cmpd="sng">
            <a:solidFill>
              <a:srgbClr val="8A929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5" name="Google Shape;155;p28"/>
          <p:cNvSpPr/>
          <p:nvPr/>
        </p:nvSpPr>
        <p:spPr>
          <a:xfrm>
            <a:off x="1" y="0"/>
            <a:ext cx="9144000" cy="75000"/>
          </a:xfrm>
          <a:prstGeom prst="rect">
            <a:avLst/>
          </a:prstGeom>
          <a:solidFill>
            <a:srgbClr val="000000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8"/>
          <p:cNvSpPr txBox="1">
            <a:spLocks noGrp="1"/>
          </p:cNvSpPr>
          <p:nvPr>
            <p:ph type="subTitle" idx="5"/>
          </p:nvPr>
        </p:nvSpPr>
        <p:spPr>
          <a:xfrm>
            <a:off x="5800963" y="1180075"/>
            <a:ext cx="23175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770910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8"/>
          <p:cNvSpPr txBox="1">
            <a:spLocks noGrp="1"/>
          </p:cNvSpPr>
          <p:nvPr>
            <p:ph type="body" idx="6"/>
          </p:nvPr>
        </p:nvSpPr>
        <p:spPr>
          <a:xfrm>
            <a:off x="5800975" y="1686175"/>
            <a:ext cx="2519400" cy="29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 Bullets + Headers + Image">
  <p:cSld name="TITLE_AND_TWO_COLUMNS_2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0" name="Google Shape;160;p29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AD182B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9"/>
          <p:cNvSpPr txBox="1">
            <a:spLocks noGrp="1"/>
          </p:cNvSpPr>
          <p:nvPr>
            <p:ph type="subTitle" idx="1"/>
          </p:nvPr>
        </p:nvSpPr>
        <p:spPr>
          <a:xfrm>
            <a:off x="3078213" y="2378850"/>
            <a:ext cx="2317500" cy="4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770910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9"/>
          <p:cNvSpPr txBox="1">
            <a:spLocks noGrp="1"/>
          </p:cNvSpPr>
          <p:nvPr>
            <p:ph type="subTitle" idx="2"/>
          </p:nvPr>
        </p:nvSpPr>
        <p:spPr>
          <a:xfrm>
            <a:off x="355800" y="2378850"/>
            <a:ext cx="2317500" cy="4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770910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9"/>
          <p:cNvSpPr txBox="1">
            <a:spLocks noGrp="1"/>
          </p:cNvSpPr>
          <p:nvPr>
            <p:ph type="body" idx="3"/>
          </p:nvPr>
        </p:nvSpPr>
        <p:spPr>
          <a:xfrm>
            <a:off x="355800" y="2850304"/>
            <a:ext cx="2519400" cy="1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64" name="Google Shape;164;p29"/>
          <p:cNvSpPr txBox="1">
            <a:spLocks noGrp="1"/>
          </p:cNvSpPr>
          <p:nvPr>
            <p:ph type="body" idx="4"/>
          </p:nvPr>
        </p:nvSpPr>
        <p:spPr>
          <a:xfrm>
            <a:off x="3078225" y="2852117"/>
            <a:ext cx="2519400" cy="1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pic>
        <p:nvPicPr>
          <p:cNvPr id="165" name="Google Shape;165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95015" y="366400"/>
            <a:ext cx="500400" cy="300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6" name="Google Shape;166;p29"/>
          <p:cNvCxnSpPr/>
          <p:nvPr/>
        </p:nvCxnSpPr>
        <p:spPr>
          <a:xfrm rot="10800000">
            <a:off x="0" y="867335"/>
            <a:ext cx="9258300" cy="0"/>
          </a:xfrm>
          <a:prstGeom prst="straightConnector1">
            <a:avLst/>
          </a:prstGeom>
          <a:noFill/>
          <a:ln w="9525" cap="flat" cmpd="sng">
            <a:solidFill>
              <a:srgbClr val="8A929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7" name="Google Shape;167;p29"/>
          <p:cNvSpPr/>
          <p:nvPr/>
        </p:nvSpPr>
        <p:spPr>
          <a:xfrm>
            <a:off x="1" y="0"/>
            <a:ext cx="9144000" cy="75000"/>
          </a:xfrm>
          <a:prstGeom prst="rect">
            <a:avLst/>
          </a:prstGeom>
          <a:solidFill>
            <a:srgbClr val="000000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29"/>
          <p:cNvSpPr txBox="1">
            <a:spLocks noGrp="1"/>
          </p:cNvSpPr>
          <p:nvPr>
            <p:ph type="subTitle" idx="5"/>
          </p:nvPr>
        </p:nvSpPr>
        <p:spPr>
          <a:xfrm>
            <a:off x="5800638" y="2378850"/>
            <a:ext cx="2317500" cy="4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770910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9"/>
          <p:cNvSpPr txBox="1">
            <a:spLocks noGrp="1"/>
          </p:cNvSpPr>
          <p:nvPr>
            <p:ph type="body" idx="6"/>
          </p:nvPr>
        </p:nvSpPr>
        <p:spPr>
          <a:xfrm>
            <a:off x="5800650" y="2852117"/>
            <a:ext cx="2519400" cy="1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200"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algn="r" rtl="0">
              <a:buNone/>
              <a:defRPr sz="1200"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 algn="r" rtl="0">
              <a:buNone/>
              <a:defRPr sz="1200"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 algn="r" rtl="0">
              <a:buNone/>
              <a:defRPr sz="1200"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 algn="r" rtl="0">
              <a:buNone/>
              <a:defRPr sz="1200"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 algn="r" rtl="0">
              <a:buNone/>
              <a:defRPr sz="1200"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 algn="r" rtl="0">
              <a:buNone/>
              <a:defRPr sz="1200"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 algn="r" rtl="0">
              <a:buNone/>
              <a:defRPr sz="1200"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 algn="r" rtl="0">
              <a:buNone/>
              <a:defRPr sz="1200"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railofbits/deepstate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railofbits/deepstat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3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287" name="Google Shape;287;p43"/>
          <p:cNvSpPr txBox="1">
            <a:spLocks noGrp="1"/>
          </p:cNvSpPr>
          <p:nvPr>
            <p:ph type="subTitle" idx="1"/>
          </p:nvPr>
        </p:nvSpPr>
        <p:spPr>
          <a:xfrm>
            <a:off x="3691375" y="1317500"/>
            <a:ext cx="3487500" cy="200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384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 err="1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DeepState</a:t>
            </a:r>
            <a:r>
              <a:rPr lang="en" sz="24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: Symbolic U</a:t>
            </a:r>
            <a:r>
              <a:rPr lang="en-US" sz="24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</a:t>
            </a:r>
            <a:r>
              <a:rPr lang="en" sz="24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it Testing for C and C++</a:t>
            </a:r>
            <a:endParaRPr sz="2400" dirty="0"/>
          </a:p>
        </p:txBody>
      </p:sp>
      <p:sp>
        <p:nvSpPr>
          <p:cNvPr id="288" name="Google Shape;288;p43"/>
          <p:cNvSpPr txBox="1">
            <a:spLocks noGrp="1"/>
          </p:cNvSpPr>
          <p:nvPr>
            <p:ph type="subTitle" idx="2"/>
          </p:nvPr>
        </p:nvSpPr>
        <p:spPr>
          <a:xfrm>
            <a:off x="3691375" y="3321800"/>
            <a:ext cx="4734600" cy="96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Peter Goodman (Trail of Bits)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Gustavo Grieco (Trail of Bits)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 Groce (Northern Arizona University)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7C5F4A-083B-4C44-8518-735815338B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984" y="3154354"/>
            <a:ext cx="1835198" cy="130299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2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356" name="Google Shape;356;p52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DeepState (symbolic values)</a:t>
            </a:r>
            <a:endParaRPr/>
          </a:p>
        </p:txBody>
      </p:sp>
      <p:sp>
        <p:nvSpPr>
          <p:cNvPr id="357" name="Google Shape;357;p52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77292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</a:rPr>
              <a:t>Symbolic Test Features</a:t>
            </a:r>
            <a:br>
              <a:rPr lang="en" sz="2400">
                <a:solidFill>
                  <a:schemeClr val="dk1"/>
                </a:solidFill>
              </a:rPr>
            </a:br>
            <a:endParaRPr sz="80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Symbolic Data Types</a:t>
            </a:r>
            <a:endParaRPr sz="24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symbolic_int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,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symbolic_unsigned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,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symbolic_char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, ...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DeepState_Int()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,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DeepState_Char()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, …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(for C)</a:t>
            </a:r>
            <a:endParaRPr sz="80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Symbolic Range Constraints</a:t>
            </a:r>
            <a:endParaRPr sz="24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ASSUME_*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 macros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Normal if branches and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DeepState_Abandon()</a:t>
            </a:r>
            <a:endParaRPr sz="80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Examples:</a:t>
            </a:r>
            <a:endParaRPr sz="2400">
              <a:solidFill>
                <a:schemeClr val="dk1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egreya Sans"/>
              <a:buChar char="○"/>
            </a:pPr>
            <a:r>
              <a:rPr lang="en" sz="18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symbolic_unsigned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x, y, z;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egreya Sans"/>
              <a:buChar char="○"/>
            </a:pPr>
            <a:r>
              <a:rPr lang="en" sz="18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ASSUME_GT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(x, 0); </a:t>
            </a:r>
            <a:r>
              <a:rPr lang="en" sz="18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ASSUME_GT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(y, 1); </a:t>
            </a:r>
            <a:r>
              <a:rPr lang="en" sz="18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ASSUME_GT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(z, 1);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3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363" name="Google Shape;363;p53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DeepState (symbolic values)</a:t>
            </a:r>
            <a:endParaRPr/>
          </a:p>
        </p:txBody>
      </p:sp>
      <p:sp>
        <p:nvSpPr>
          <p:cNvPr id="364" name="Google Shape;364;p53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77292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</a:rPr>
              <a:t>Further Limiting Symbolic State</a:t>
            </a:r>
            <a:endParaRPr sz="2400">
              <a:solidFill>
                <a:schemeClr val="dk1"/>
              </a:solidFill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Loops on symbolic bounds lead to state explosion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We can pre-fork symbolic states into a set of concrete states, and execute at native speed</a:t>
            </a:r>
            <a:endParaRPr sz="2400">
              <a:solidFill>
                <a:schemeClr val="dk1"/>
              </a:solidFill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Involves performance/completeness tradeoff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</a:rPr>
              <a:t>The </a:t>
            </a:r>
            <a:r>
              <a:rPr lang="en" sz="2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Pump</a:t>
            </a: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2400">
                <a:solidFill>
                  <a:schemeClr val="dk1"/>
                </a:solidFill>
              </a:rPr>
              <a:t> function will pre-fork expressions</a:t>
            </a:r>
            <a:endParaRPr sz="2400">
              <a:solidFill>
                <a:schemeClr val="dk1"/>
              </a:solidFill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symbolic_int z; ASSUME_GT(z,0), Pump(z,3); 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will generate 1, 2, 3 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Arbitrary policies are possible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4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370" name="Google Shape;370;p54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DeepState (symbolic values)</a:t>
            </a:r>
            <a:endParaRPr/>
          </a:p>
        </p:txBody>
      </p:sp>
      <p:sp>
        <p:nvSpPr>
          <p:cNvPr id="371" name="Google Shape;371;p54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77292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</a:rPr>
              <a:t>Other Helper Functions</a:t>
            </a:r>
            <a:endParaRPr sz="2400">
              <a:solidFill>
                <a:schemeClr val="dk1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Char char="○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ForAll&lt; types go here &gt;([] ( types go here 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Char char="■"/>
            </a:pPr>
            <a:r>
              <a:rPr lang="en" sz="1800">
                <a:latin typeface="Alegreya Sans"/>
                <a:ea typeface="Alegreya Sans"/>
                <a:cs typeface="Alegreya Sans"/>
                <a:sym typeface="Alegreya Sans"/>
              </a:rPr>
              <a:t>Verify a property holds for all instances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Malloc(size_t num_bytes)</a:t>
            </a:r>
            <a:r>
              <a:rPr lang="en" sz="1800"/>
              <a:t>: </a:t>
            </a:r>
            <a:r>
              <a:rPr lang="en" sz="2000">
                <a:latin typeface="Alegreya Sans"/>
                <a:ea typeface="Alegreya Sans"/>
                <a:cs typeface="Alegreya Sans"/>
                <a:sym typeface="Alegreya Sans"/>
              </a:rPr>
              <a:t>Allocate symbolic memory </a:t>
            </a:r>
            <a:endParaRPr sz="2000"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SymbolizeData(void *begin, void *end)</a:t>
            </a:r>
            <a:endParaRPr sz="1800"/>
          </a:p>
          <a:p>
            <a:pPr marL="1371600" lvl="2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■"/>
            </a:pPr>
            <a:r>
              <a:rPr lang="en" sz="2000">
                <a:latin typeface="Alegreya Sans"/>
                <a:ea typeface="Alegreya Sans"/>
                <a:cs typeface="Alegreya Sans"/>
                <a:sym typeface="Alegreya Sans"/>
              </a:rPr>
              <a:t>Make parts of a buffer symbolic. Useful for testing complex functions that operate on large buffers.</a:t>
            </a:r>
            <a:endParaRPr sz="2000"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IsSymbolic(T)</a:t>
            </a:r>
            <a:r>
              <a:rPr lang="en" sz="1800">
                <a:solidFill>
                  <a:schemeClr val="dk1"/>
                </a:solidFill>
              </a:rPr>
              <a:t>: 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Determine if a value is symbolic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Minimize(T):</a:t>
            </a:r>
            <a:r>
              <a:rPr lang="en" sz="18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Minimum satisfiable value of a symbolic variable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Maximize(T):</a:t>
            </a:r>
            <a:r>
              <a:rPr lang="en" sz="18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Maximum satisfiable value of a symbolic variable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55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377" name="Google Shape;377;p55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DeepState (symbolic values)</a:t>
            </a:r>
            <a:endParaRPr/>
          </a:p>
        </p:txBody>
      </p:sp>
      <p:sp>
        <p:nvSpPr>
          <p:cNvPr id="378" name="Google Shape;378;p55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83385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</a:rPr>
              <a:t>Usage</a:t>
            </a:r>
            <a:br>
              <a:rPr lang="en" sz="2400">
                <a:solidFill>
                  <a:schemeClr val="dk1"/>
                </a:solidFill>
              </a:rPr>
            </a:b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deepstate-angr examples/Primes </a:t>
            </a:r>
            <a:endParaRPr sz="1800"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INFO deepstate.angr | Running 2 tests across 1 workers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INFO deepstate | Running PrimePolynomial_OnlyGeneratesPrimes ...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INFO deepstate | Passed: PrimePolynomial_OnlyGeneratesPrimes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INFO deepstate | Input: 00 a2 32 89 00 00 00 02 00 00 00 02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INFO deepstate | Running PrimePolynomial_OnlyGeneratesPrimes ...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CRITICAL deepstate | Primes.cpp(38): 40^2 + 40 + 41 is not prime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6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384" name="Google Shape;384;p56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DeepState (API sequencess)</a:t>
            </a:r>
            <a:endParaRPr/>
          </a:p>
        </p:txBody>
      </p:sp>
      <p:sp>
        <p:nvSpPr>
          <p:cNvPr id="385" name="Google Shape;385;p56"/>
          <p:cNvSpPr txBox="1">
            <a:spLocks noGrp="1"/>
          </p:cNvSpPr>
          <p:nvPr>
            <p:ph type="subTitle" idx="1"/>
          </p:nvPr>
        </p:nvSpPr>
        <p:spPr>
          <a:xfrm>
            <a:off x="310675" y="1074900"/>
            <a:ext cx="77292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 dirty="0">
                <a:solidFill>
                  <a:schemeClr val="dk1"/>
                </a:solidFill>
              </a:rPr>
              <a:t>User-Mode Filesystem Example</a:t>
            </a:r>
            <a:br>
              <a:rPr lang="en" sz="2400" dirty="0">
                <a:solidFill>
                  <a:schemeClr val="dk1"/>
                </a:solidFill>
              </a:rPr>
            </a:br>
            <a:endParaRPr sz="1000" dirty="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TEST(</a:t>
            </a:r>
            <a:r>
              <a:rPr lang="en" sz="1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TestFs</a:t>
            </a: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FilesDirs</a:t>
            </a: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... initialization ...</a:t>
            </a: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for (</a:t>
            </a:r>
            <a:r>
              <a:rPr lang="en" sz="1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n = 0; n &lt; LENGTH; n++) {</a:t>
            </a: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200" dirty="0" err="1">
                <a:solidFill>
                  <a:srgbClr val="85200C"/>
                </a:solidFill>
                <a:latin typeface="Consolas"/>
                <a:ea typeface="Consolas"/>
                <a:cs typeface="Consolas"/>
                <a:sym typeface="Consolas"/>
              </a:rPr>
              <a:t>OneOf</a:t>
            </a: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(...</a:t>
            </a: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  [&amp;r, n, </a:t>
            </a:r>
            <a:r>
              <a:rPr lang="en" sz="1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sb</a:t>
            </a: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&amp;path] {</a:t>
            </a: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    </a:t>
            </a:r>
            <a:r>
              <a:rPr lang="en" sz="1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MakeNewPath</a:t>
            </a: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(path);</a:t>
            </a: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    LOG(INFO) &lt;&lt;</a:t>
            </a: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      "STEP " &lt;&lt; n &lt;&lt; ": </a:t>
            </a:r>
            <a:r>
              <a:rPr lang="en" sz="1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tfs_rmdir</a:t>
            </a: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sb</a:t>
            </a: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\"" &lt;&lt; path &lt;&lt; "\");";</a:t>
            </a: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    r = </a:t>
            </a:r>
            <a:r>
              <a:rPr lang="en" sz="1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tfs_rmdir</a:t>
            </a: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sb</a:t>
            </a: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path);</a:t>
            </a: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    LOG(INFO) &lt;&lt; "RESULT " &lt;&lt; n &lt;&lt;</a:t>
            </a: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": </a:t>
            </a:r>
            <a:r>
              <a:rPr lang="en" sz="1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tfs_rmdir</a:t>
            </a: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sb</a:t>
            </a: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\"" &lt;&lt; path &lt;&lt; "\") = " &lt;&lt; r;</a:t>
            </a: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},</a:t>
            </a:r>
            <a:endParaRPr sz="12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 sz="18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7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391" name="Google Shape;391;p57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DeepState (API sequences)</a:t>
            </a:r>
            <a:endParaRPr/>
          </a:p>
        </p:txBody>
      </p:sp>
      <p:sp>
        <p:nvSpPr>
          <p:cNvPr id="392" name="Google Shape;392;p57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77292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</a:rPr>
              <a:t>The </a:t>
            </a: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OneOf</a:t>
            </a:r>
            <a:r>
              <a:rPr lang="en" sz="2400">
                <a:solidFill>
                  <a:schemeClr val="dk1"/>
                </a:solidFill>
              </a:rPr>
              <a:t> operator allows non-deterministic sequences</a:t>
            </a:r>
            <a:br>
              <a:rPr lang="en" sz="2400">
                <a:solidFill>
                  <a:schemeClr val="dk1"/>
                </a:solidFill>
              </a:rPr>
            </a:br>
            <a:endParaRPr sz="2400">
              <a:solidFill>
                <a:schemeClr val="dk1"/>
              </a:solidFill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Flexible on the type of sequence selected</a:t>
            </a:r>
            <a:endParaRPr sz="2400">
              <a:solidFill>
                <a:schemeClr val="dk1"/>
              </a:solidFill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Repeating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OneOf("aAbB/.");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 will generate a string using those characters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Repeating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OneOf([]{...code...}, []{...code...}); 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will generate a sequence of function calls </a:t>
            </a:r>
            <a:br>
              <a:rPr lang="en" sz="18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</a:br>
            <a:endParaRPr sz="18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The backend will determine sequence order, allowing for deep testing of program state :)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8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398" name="Google Shape;398;p58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DeepState (Logging)</a:t>
            </a:r>
            <a:endParaRPr/>
          </a:p>
        </p:txBody>
      </p:sp>
      <p:sp>
        <p:nvSpPr>
          <p:cNvPr id="399" name="Google Shape;399;p58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77292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</a:rPr>
              <a:t>Symbolic Logging</a:t>
            </a:r>
            <a:endParaRPr sz="2400">
              <a:solidFill>
                <a:schemeClr val="dk1"/>
              </a:solidFill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Wouldn’t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printf(“%d”, n)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 print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INT_MIN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...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INT_MAX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?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Custom streaming APIs prevent this state explosion</a:t>
            </a:r>
            <a:br>
              <a:rPr lang="en" sz="2400">
                <a:solidFill>
                  <a:schemeClr val="dk1"/>
                </a:solidFill>
              </a:rPr>
            </a:br>
            <a:endParaRPr sz="100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DeepState also re-implements functions like </a:t>
            </a: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printf</a:t>
            </a:r>
            <a:r>
              <a:rPr lang="en" sz="2400">
                <a:solidFill>
                  <a:schemeClr val="dk1"/>
                </a:solidFill>
              </a:rPr>
              <a:t> </a:t>
            </a:r>
            <a:endParaRPr sz="1800">
              <a:solidFill>
                <a:schemeClr val="dk1"/>
              </a:solidFill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Values concretized </a:t>
            </a:r>
            <a:r>
              <a:rPr lang="en" sz="2000" b="1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after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 the test ends, so it prints the ranges you expect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Provide </a:t>
            </a: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LOG(LEVEL)</a:t>
            </a:r>
            <a:r>
              <a:rPr lang="en" sz="2400">
                <a:solidFill>
                  <a:schemeClr val="dk1"/>
                </a:solidFill>
              </a:rPr>
              <a:t> operators for logging operation</a:t>
            </a:r>
            <a:br>
              <a:rPr lang="en" sz="2400">
                <a:solidFill>
                  <a:schemeClr val="dk1"/>
                </a:solidFill>
              </a:rPr>
            </a:br>
            <a:endParaRPr sz="1000">
              <a:solidFill>
                <a:schemeClr val="dk1"/>
              </a:solidFill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Example:</a:t>
            </a:r>
            <a:endParaRPr sz="2400">
              <a:solidFill>
                <a:schemeClr val="dk1"/>
              </a:solidFill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Char char="○"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LOG(INFO) &lt;&lt; "Setting up!";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9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405" name="Google Shape;405;p59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Deep State (Fuzzing)</a:t>
            </a:r>
            <a:endParaRPr/>
          </a:p>
        </p:txBody>
      </p:sp>
      <p:sp>
        <p:nvSpPr>
          <p:cNvPr id="406" name="Google Shape;406;p59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77292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DeepState decomposes integer comparisons</a:t>
            </a:r>
            <a:endParaRPr sz="2400"/>
          </a:p>
        </p:txBody>
      </p:sp>
      <p:pic>
        <p:nvPicPr>
          <p:cNvPr id="407" name="Google Shape;407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2337" y="1601974"/>
            <a:ext cx="6547218" cy="327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0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413" name="Google Shape;413;p60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Use-Cases</a:t>
            </a:r>
            <a:endParaRPr/>
          </a:p>
        </p:txBody>
      </p:sp>
      <p:sp>
        <p:nvSpPr>
          <p:cNvPr id="414" name="Google Shape;414;p60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77292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</a:rPr>
              <a:t>DeepState can test existing code</a:t>
            </a:r>
            <a:endParaRPr sz="2400">
              <a:solidFill>
                <a:schemeClr val="dk1"/>
              </a:solidFill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Testing applications with complex state and setup is very difficult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Modify only relevant code to use symbolic values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Link the DeepState library</a:t>
            </a:r>
            <a:br>
              <a:rPr lang="en" sz="18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</a:br>
            <a:endParaRPr sz="18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</a:rPr>
              <a:t>Benchmark backends on speed and efficacy</a:t>
            </a:r>
            <a:endParaRPr sz="2400">
              <a:solidFill>
                <a:schemeClr val="dk1"/>
              </a:solidFill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Enough unit tests will provide valuable real-world benchmarking data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1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420" name="Google Shape;420;p61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421" name="Google Shape;421;p61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77292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</a:rPr>
              <a:t>Short Term:</a:t>
            </a:r>
            <a:endParaRPr sz="2400">
              <a:solidFill>
                <a:schemeClr val="dk1"/>
              </a:solidFill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Gain initial adoption (hey, go try it!)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Implement more backends (like Miasm2, Triton)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Fix bugs &amp; take suggestions on features</a:t>
            </a:r>
            <a:br>
              <a:rPr lang="en" sz="18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</a:br>
            <a:endParaRPr sz="18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Long Term:</a:t>
            </a:r>
            <a:endParaRPr sz="2400">
              <a:solidFill>
                <a:schemeClr val="dk1"/>
              </a:solidFill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DeepState (and similar property testing tools) become a regular part of proper software development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Motivate other testing tools to be more developer friendly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4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94" name="Google Shape;294;p44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Developers don’t use security testing tools</a:t>
            </a:r>
            <a:endParaRPr/>
          </a:p>
        </p:txBody>
      </p:sp>
      <p:sp>
        <p:nvSpPr>
          <p:cNvPr id="295" name="Google Shape;295;p44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77292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Zero* developers use symbolic executors</a:t>
            </a:r>
            <a:endParaRPr sz="1800" dirty="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 dirty="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Hard to learn and use</a:t>
            </a:r>
            <a:endParaRPr sz="2000" dirty="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 dirty="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Difficult to integrate into a build/test cycle</a:t>
            </a:r>
            <a:endParaRPr sz="2000" dirty="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 dirty="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Confusing and easily crash/run forever/eat up memory</a:t>
            </a:r>
            <a:endParaRPr sz="2000" dirty="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Nearly zero* developers use </a:t>
            </a:r>
            <a:r>
              <a:rPr lang="en" dirty="0" err="1"/>
              <a:t>fuzzers</a:t>
            </a:r>
            <a:endParaRPr sz="1800" dirty="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 dirty="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Requires custom harnesses and build system changes</a:t>
            </a:r>
            <a:endParaRPr sz="2000" dirty="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egreya Sans"/>
              <a:buChar char="●"/>
            </a:pPr>
            <a:r>
              <a:rPr lang="en" dirty="0"/>
              <a:t>Security tools are built for bug hunters</a:t>
            </a:r>
            <a:endParaRPr sz="1800" dirty="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 dirty="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“For us, by us”</a:t>
            </a:r>
            <a:endParaRPr sz="2000" dirty="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 dirty="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Work great for auditors, CTF contests, reverse engineers, software testing researchers…</a:t>
            </a:r>
            <a:endParaRPr sz="2000" dirty="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 dirty="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Confusing and alien for software developers</a:t>
            </a:r>
            <a:endParaRPr sz="2000" dirty="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62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427" name="Google Shape;427;p62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 / Questions</a:t>
            </a:r>
            <a:endParaRPr/>
          </a:p>
        </p:txBody>
      </p:sp>
      <p:sp>
        <p:nvSpPr>
          <p:cNvPr id="428" name="Google Shape;428;p62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77292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</a:rPr>
              <a:t>Code is available now:</a:t>
            </a:r>
            <a:endParaRPr sz="2400" dirty="0">
              <a:solidFill>
                <a:schemeClr val="dk1"/>
              </a:solidFill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 dirty="0" err="1">
                <a:solidFill>
                  <a:schemeClr val="dk1"/>
                </a:solidFill>
              </a:rPr>
              <a:t>DeepState</a:t>
            </a:r>
            <a:r>
              <a:rPr lang="en" sz="2400" dirty="0">
                <a:solidFill>
                  <a:schemeClr val="dk1"/>
                </a:solidFill>
              </a:rPr>
              <a:t>: </a:t>
            </a:r>
            <a:r>
              <a:rPr lang="en" sz="2400" u="sng" dirty="0">
                <a:solidFill>
                  <a:schemeClr val="hlink"/>
                </a:solidFill>
                <a:hlinkClick r:id="rId3"/>
              </a:rPr>
              <a:t>https://github.com/trailofbits/deepstate</a:t>
            </a:r>
            <a:endParaRPr sz="2400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1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420" name="Google Shape;420;p61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TestFS</a:t>
            </a:r>
            <a:endParaRPr dirty="0"/>
          </a:p>
        </p:txBody>
      </p:sp>
      <p:sp>
        <p:nvSpPr>
          <p:cNvPr id="421" name="Google Shape;421;p61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77292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-US" sz="2400" dirty="0">
                <a:solidFill>
                  <a:schemeClr val="dk1"/>
                </a:solidFill>
              </a:rPr>
              <a:t>User-mode ext3-like filesystem from U Toronto file system research: </a:t>
            </a:r>
            <a:r>
              <a:rPr lang="en-US" sz="1600" dirty="0"/>
              <a:t>J. Sun, D. Fryer, A. </a:t>
            </a:r>
            <a:r>
              <a:rPr lang="en-US" sz="1600" dirty="0" err="1"/>
              <a:t>Goel</a:t>
            </a:r>
            <a:r>
              <a:rPr lang="en-US" sz="1600" dirty="0"/>
              <a:t>, and A. D. Brown, “Using declarative invariants for protecting file-system integrity,” in Proceedings of the 6th Workshop on Programming Languages and Operating Systems. 2011.</a:t>
            </a: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endParaRPr lang="en-US" sz="2400" dirty="0">
              <a:solidFill>
                <a:schemeClr val="dk1"/>
              </a:solidFill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-US" sz="2400" dirty="0">
                <a:solidFill>
                  <a:schemeClr val="dk1"/>
                </a:solidFill>
              </a:rPr>
              <a:t>Little less than 2KLOC, but complex code</a:t>
            </a:r>
          </a:p>
          <a:p>
            <a:pPr marL="457200" lvl="1" indent="-381000">
              <a:buClr>
                <a:schemeClr val="dk1"/>
              </a:buClr>
              <a:buSzPts val="2400"/>
              <a:buFont typeface="Alegreya Sans"/>
              <a:buChar char="●"/>
            </a:pPr>
            <a:endParaRPr lang="en-US" sz="600" dirty="0">
              <a:solidFill>
                <a:schemeClr val="dk1"/>
              </a:solidFill>
            </a:endParaRPr>
          </a:p>
          <a:p>
            <a:pPr marL="457200" lvl="1" indent="-381000">
              <a:buClr>
                <a:schemeClr val="dk1"/>
              </a:buClr>
              <a:buSzPts val="2400"/>
              <a:buFont typeface="Alegreya Sans"/>
              <a:buChar char="●"/>
            </a:pPr>
            <a:endParaRPr sz="100" dirty="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</p:txBody>
      </p:sp>
    </p:spTree>
    <p:extLst>
      <p:ext uri="{BB962C8B-B14F-4D97-AF65-F5344CB8AC3E}">
        <p14:creationId xmlns:p14="http://schemas.microsoft.com/office/powerpoint/2010/main" val="17964342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62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427" name="Google Shape;427;p62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file system testing?</a:t>
            </a:r>
            <a:endParaRPr dirty="0"/>
          </a:p>
        </p:txBody>
      </p:sp>
      <p:sp>
        <p:nvSpPr>
          <p:cNvPr id="428" name="Google Shape;428;p62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77292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05E4B6-0074-9C46-B371-D44A364F65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0597" y="1747850"/>
            <a:ext cx="5613400" cy="195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3294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1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420" name="Google Shape;420;p61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File system testing at NASA</a:t>
            </a:r>
            <a:endParaRPr dirty="0"/>
          </a:p>
        </p:txBody>
      </p:sp>
      <p:sp>
        <p:nvSpPr>
          <p:cNvPr id="421" name="Google Shape;421;p61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77292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-US" sz="2400" dirty="0">
                <a:solidFill>
                  <a:schemeClr val="dk1"/>
                </a:solidFill>
              </a:rPr>
              <a:t>Major effort in testing the Mars Science Laboratory flight software at JPL; file system problems nearly caused the failure of the first Mars Rover missions</a:t>
            </a:r>
            <a:endParaRPr lang="en-US" sz="1600" dirty="0"/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endParaRPr lang="en-US" sz="2400" dirty="0">
              <a:solidFill>
                <a:schemeClr val="dk1"/>
              </a:solidFill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-US" sz="2400" dirty="0">
                <a:solidFill>
                  <a:schemeClr val="dk1"/>
                </a:solidFill>
              </a:rPr>
              <a:t>Our test harnesses were huge, nearly</a:t>
            </a:r>
            <a:br>
              <a:rPr lang="en-US" sz="2400" dirty="0">
                <a:solidFill>
                  <a:schemeClr val="dk1"/>
                </a:solidFill>
              </a:rPr>
            </a:br>
            <a:r>
              <a:rPr lang="en-US" sz="2400" dirty="0">
                <a:solidFill>
                  <a:schemeClr val="dk1"/>
                </a:solidFill>
              </a:rPr>
              <a:t>as big as the file system code</a:t>
            </a: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-US" sz="2400" dirty="0">
                <a:solidFill>
                  <a:schemeClr val="dk1"/>
                </a:solidFill>
              </a:rPr>
              <a:t>Can we reproduce vast human effort to tune the test generation, devise heuristics, using smart fuzzing?</a:t>
            </a:r>
          </a:p>
          <a:p>
            <a:pPr marL="457200" lvl="1" indent="-381000">
              <a:buClr>
                <a:schemeClr val="dk1"/>
              </a:buClr>
              <a:buSzPts val="2400"/>
              <a:buFont typeface="Alegreya Sans"/>
              <a:buChar char="●"/>
            </a:pPr>
            <a:endParaRPr lang="en-US" sz="600" dirty="0">
              <a:solidFill>
                <a:schemeClr val="dk1"/>
              </a:solidFill>
            </a:endParaRPr>
          </a:p>
          <a:p>
            <a:pPr marL="457200" lvl="1" indent="-381000">
              <a:buClr>
                <a:schemeClr val="dk1"/>
              </a:buClr>
              <a:buSzPts val="2400"/>
              <a:buFont typeface="Alegreya Sans"/>
              <a:buChar char="●"/>
            </a:pPr>
            <a:endParaRPr sz="100" dirty="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A181E87-22DB-1C4B-8836-6ACD9CEFE6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8927" y="2078324"/>
            <a:ext cx="2045629" cy="12948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BF8DE2-A830-414F-B97C-AEBE771210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7629" y="1018434"/>
            <a:ext cx="661129" cy="5477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75787C4-4233-F64C-AA2D-6CA9DA8107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66523" y="1693228"/>
            <a:ext cx="855769" cy="385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459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5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301" name="Google Shape;301;p45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developers test code?</a:t>
            </a:r>
            <a:endParaRPr/>
          </a:p>
        </p:txBody>
      </p:sp>
      <p:sp>
        <p:nvSpPr>
          <p:cNvPr id="302" name="Google Shape;302;p45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77292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Static Analysis</a:t>
            </a:r>
            <a:endParaRPr sz="24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Many tools available, most are commercial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False positives continue to be a vexing problem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57% have </a:t>
            </a:r>
            <a:r>
              <a:rPr lang="en" sz="2000" b="1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never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 used one (JetBrains Survey)</a:t>
            </a:r>
            <a:br>
              <a:rPr lang="en" sz="18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</a:br>
            <a:endParaRPr sz="18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Unit Tests!</a:t>
            </a:r>
            <a:endParaRPr sz="2400">
              <a:solidFill>
                <a:schemeClr val="dk1"/>
              </a:solidFill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Tooling is free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Test for functionality and security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Nearly everyone is familiar with the concepts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Only 29% </a:t>
            </a:r>
            <a:r>
              <a:rPr lang="en" sz="2000" b="1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do not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 use unit tests (JetBrains Survey)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6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08" name="Google Shape;308;p46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 Symbolic Testing</a:t>
            </a:r>
            <a:endParaRPr/>
          </a:p>
        </p:txBody>
      </p:sp>
      <p:sp>
        <p:nvSpPr>
          <p:cNvPr id="309" name="Google Shape;309;p46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77292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●"/>
            </a:pPr>
            <a:r>
              <a:rPr lang="en" sz="2400" dirty="0">
                <a:solidFill>
                  <a:schemeClr val="dk1"/>
                </a:solidFill>
              </a:rPr>
              <a:t>What if we made symbolic testing as simple as unit tests?</a:t>
            </a:r>
            <a:endParaRPr sz="2400" dirty="0">
              <a:solidFill>
                <a:schemeClr val="dk1"/>
              </a:solidFill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 dirty="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And fuzzing too!</a:t>
            </a:r>
            <a:endParaRPr sz="2000" dirty="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 dirty="0">
                <a:solidFill>
                  <a:schemeClr val="dk1"/>
                </a:solidFill>
              </a:rPr>
              <a:t>Fits into existing developer workflow</a:t>
            </a:r>
            <a:endParaRPr sz="2400" dirty="0">
              <a:solidFill>
                <a:schemeClr val="dk1"/>
              </a:solidFill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 dirty="0">
                <a:solidFill>
                  <a:schemeClr val="dk1"/>
                </a:solidFill>
              </a:rPr>
              <a:t>Integrates with existing code base and build system</a:t>
            </a:r>
            <a:endParaRPr sz="2400" dirty="0">
              <a:solidFill>
                <a:schemeClr val="dk1"/>
              </a:solidFill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 dirty="0">
                <a:solidFill>
                  <a:schemeClr val="dk1"/>
                </a:solidFill>
              </a:rPr>
              <a:t>Easy to learn and use</a:t>
            </a:r>
            <a:endParaRPr sz="2400" dirty="0">
              <a:solidFill>
                <a:schemeClr val="dk1"/>
              </a:solidFill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 dirty="0">
                <a:solidFill>
                  <a:schemeClr val="dk1"/>
                </a:solidFill>
              </a:rPr>
              <a:t>Improves software quality</a:t>
            </a:r>
            <a:endParaRPr sz="2400" dirty="0">
              <a:solidFill>
                <a:schemeClr val="dk1"/>
              </a:solidFill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 dirty="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Also tests for correctness, not just security</a:t>
            </a:r>
            <a:endParaRPr sz="2000" dirty="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 dirty="0">
                <a:solidFill>
                  <a:schemeClr val="dk1"/>
                </a:solidFill>
              </a:rPr>
              <a:t>No false positives!</a:t>
            </a: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endParaRPr lang="en" sz="2400" dirty="0">
              <a:solidFill>
                <a:schemeClr val="dk1"/>
              </a:solidFill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 dirty="0">
                <a:solidFill>
                  <a:schemeClr val="dk1"/>
                </a:solidFill>
              </a:rPr>
              <a:t>Extending the parameterized unit testing ideas behind Microsoft’s </a:t>
            </a:r>
            <a:r>
              <a:rPr lang="en" sz="2400" dirty="0" err="1">
                <a:solidFill>
                  <a:schemeClr val="dk1"/>
                </a:solidFill>
              </a:rPr>
              <a:t>Pex</a:t>
            </a:r>
            <a:r>
              <a:rPr lang="en" sz="2400" dirty="0">
                <a:solidFill>
                  <a:schemeClr val="dk1"/>
                </a:solidFill>
              </a:rPr>
              <a:t>: open source, many back-ends</a:t>
            </a:r>
            <a:endParaRPr sz="24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7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15" name="Google Shape;315;p47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DeepState: Simple Symbolic Testing</a:t>
            </a:r>
            <a:endParaRPr/>
          </a:p>
        </p:txBody>
      </p:sp>
      <p:sp>
        <p:nvSpPr>
          <p:cNvPr id="316" name="Google Shape;316;p47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77292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</a:rPr>
              <a:t>DeepState enables “symbolic unit testing”</a:t>
            </a:r>
            <a:endParaRPr sz="24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Write tests like normal, then say what to fuzz or symbolicate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Instantly get the power of comprehensive symbolic and fuzz testing</a:t>
            </a:r>
            <a:b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</a:b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</a:rPr>
              <a:t>Google Test-like API for writing unit tests</a:t>
            </a:r>
            <a:endParaRPr sz="2400">
              <a:solidFill>
                <a:schemeClr val="dk1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Already familiar to software developers</a:t>
            </a:r>
            <a:br>
              <a:rPr lang="en" sz="18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</a:br>
            <a:endParaRPr sz="18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</a:rPr>
              <a:t>Multiple symbolic execution &amp; fuzzing backends</a:t>
            </a:r>
            <a:br>
              <a:rPr lang="en" sz="24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</a:rPr>
              <a:t>Open source &amp; freely available</a:t>
            </a:r>
            <a:endParaRPr sz="24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 u="sng">
                <a:solidFill>
                  <a:schemeClr val="hlink"/>
                </a:solidFill>
                <a:latin typeface="Alegreya Sans"/>
                <a:ea typeface="Alegreya Sans"/>
                <a:cs typeface="Alegreya Sans"/>
                <a:sym typeface="Alegreya Sans"/>
                <a:hlinkClick r:id="rId3"/>
              </a:rPr>
              <a:t>https://github.com/trailofbits/deepstate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8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322" name="Google Shape;322;p48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DeepState Features</a:t>
            </a:r>
            <a:endParaRPr/>
          </a:p>
        </p:txBody>
      </p:sp>
      <p:sp>
        <p:nvSpPr>
          <p:cNvPr id="323" name="Google Shape;323;p48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77292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</a:rPr>
              <a:t>Works for both C and C++ programs</a:t>
            </a:r>
            <a:br>
              <a:rPr lang="en" sz="2400">
                <a:solidFill>
                  <a:schemeClr val="dk1"/>
                </a:solidFill>
              </a:rPr>
            </a:br>
            <a:endParaRPr sz="240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</a:rPr>
              <a:t>Implemented as a single </a:t>
            </a: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#include</a:t>
            </a:r>
            <a:r>
              <a:rPr lang="en" sz="2400">
                <a:solidFill>
                  <a:schemeClr val="dk1"/>
                </a:solidFill>
              </a:rPr>
              <a:t> and library</a:t>
            </a:r>
            <a:br>
              <a:rPr lang="en" sz="24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</a:rPr>
              <a:t>Easily switch testing backends</a:t>
            </a:r>
            <a:endParaRPr sz="2400">
              <a:solidFill>
                <a:schemeClr val="dk1"/>
              </a:solidFill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Supports both fuzzers and symbolic executors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Allows for new types of tests</a:t>
            </a:r>
            <a:br>
              <a:rPr lang="en" sz="18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</a:br>
            <a:endParaRPr sz="18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</a:rPr>
              <a:t>Tests symbolic values and symbolic sequences of functions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9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329" name="Google Shape;329;p49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DeepState Architecture</a:t>
            </a:r>
            <a:endParaRPr/>
          </a:p>
        </p:txBody>
      </p:sp>
      <p:pic>
        <p:nvPicPr>
          <p:cNvPr id="330" name="Google Shape;33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5100" y="1004925"/>
            <a:ext cx="6343650" cy="388620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49"/>
          <p:cNvSpPr/>
          <p:nvPr/>
        </p:nvSpPr>
        <p:spPr>
          <a:xfrm>
            <a:off x="2454400" y="1201875"/>
            <a:ext cx="1743900" cy="14493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49"/>
          <p:cNvSpPr/>
          <p:nvPr/>
        </p:nvSpPr>
        <p:spPr>
          <a:xfrm>
            <a:off x="4824975" y="1201875"/>
            <a:ext cx="1743900" cy="1449300"/>
          </a:xfrm>
          <a:prstGeom prst="rect">
            <a:avLst/>
          </a:pr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49"/>
          <p:cNvSpPr/>
          <p:nvPr/>
        </p:nvSpPr>
        <p:spPr>
          <a:xfrm>
            <a:off x="2454400" y="1201875"/>
            <a:ext cx="1743900" cy="1449300"/>
          </a:xfrm>
          <a:prstGeom prst="rect">
            <a:avLst/>
          </a:prstGeom>
          <a:noFill/>
          <a:ln w="28575" cap="flat" cmpd="sng">
            <a:solidFill>
              <a:srgbClr val="99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334" name="Google Shape;334;p49"/>
          <p:cNvSpPr/>
          <p:nvPr/>
        </p:nvSpPr>
        <p:spPr>
          <a:xfrm>
            <a:off x="7124850" y="1131225"/>
            <a:ext cx="1743900" cy="3759600"/>
          </a:xfrm>
          <a:prstGeom prst="rect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49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20814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rgbClr val="990000"/>
                </a:solidFill>
              </a:rPr>
              <a:t>Header</a:t>
            </a:r>
            <a:endParaRPr sz="1800">
              <a:solidFill>
                <a:srgbClr val="38761D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rgbClr val="0B5394"/>
                </a:solidFill>
              </a:rPr>
              <a:t>Library</a:t>
            </a:r>
            <a:endParaRPr sz="2000">
              <a:solidFill>
                <a:srgbClr val="990000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rgbClr val="9900FF"/>
                </a:solidFill>
              </a:rPr>
              <a:t>Test cases</a:t>
            </a:r>
            <a:endParaRPr sz="2400">
              <a:solidFill>
                <a:srgbClr val="9900FF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rgbClr val="38761D"/>
                </a:solidFill>
              </a:rPr>
              <a:t>Executor</a:t>
            </a:r>
            <a:endParaRPr sz="2400">
              <a:solidFill>
                <a:srgbClr val="0B5394"/>
              </a:solidFill>
            </a:endParaRPr>
          </a:p>
        </p:txBody>
      </p:sp>
      <p:sp>
        <p:nvSpPr>
          <p:cNvPr id="336" name="Google Shape;336;p49"/>
          <p:cNvSpPr/>
          <p:nvPr/>
        </p:nvSpPr>
        <p:spPr>
          <a:xfrm>
            <a:off x="2454400" y="3030675"/>
            <a:ext cx="1743900" cy="1755900"/>
          </a:xfrm>
          <a:prstGeom prst="rect">
            <a:avLst/>
          </a:prstGeom>
          <a:noFill/>
          <a:ln w="28575" cap="flat" cmpd="sng">
            <a:solidFill>
              <a:srgbClr val="99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0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342" name="Google Shape;342;p50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DeepState (writing tests)</a:t>
            </a:r>
            <a:endParaRPr/>
          </a:p>
        </p:txBody>
      </p:sp>
      <p:sp>
        <p:nvSpPr>
          <p:cNvPr id="343" name="Google Shape;343;p50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77292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bool IsPrime(const unsigned p) {...}</a:t>
            </a:r>
            <a:b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5200C"/>
                </a:solidFill>
                <a:latin typeface="Consolas"/>
                <a:ea typeface="Consolas"/>
                <a:cs typeface="Consolas"/>
                <a:sym typeface="Consolas"/>
              </a:rPr>
              <a:t>TEST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(PrimePolynomial, OnlyGeneratesPrimes) {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symbolic_unsigned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x, y, z;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ASSUME_GT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(x, 0);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unsigned poly = (x * x) + x + 41;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ASSUME_GT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(y, 1);  </a:t>
            </a:r>
            <a:r>
              <a:rPr lang="en" sz="18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ASSUME_GT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(z, 1);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ASSUME_LT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(y, poly);  </a:t>
            </a:r>
            <a:r>
              <a:rPr lang="en" sz="18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ASSUME_LT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(z, poly);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00">
                <a:solidFill>
                  <a:srgbClr val="85200C"/>
                </a:solidFill>
                <a:latin typeface="Consolas"/>
                <a:ea typeface="Consolas"/>
                <a:cs typeface="Consolas"/>
                <a:sym typeface="Consolas"/>
              </a:rPr>
              <a:t>ASSERT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(poly != y * z)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&lt;&lt; x &lt;&lt; "^2 + " &lt;&lt; x &lt;&lt; " + 41 is not prime";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00">
                <a:solidFill>
                  <a:srgbClr val="85200C"/>
                </a:solidFill>
                <a:latin typeface="Consolas"/>
                <a:ea typeface="Consolas"/>
                <a:cs typeface="Consolas"/>
                <a:sym typeface="Consolas"/>
              </a:rPr>
              <a:t>ASSERT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(IsPrime(</a:t>
            </a:r>
            <a:r>
              <a:rPr lang="en" sz="18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Pump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(poly)))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&lt;&lt; x &lt;&lt; "^2 + " &lt;&lt; x &lt;&lt; " + 41 is not prime";</a:t>
            </a:r>
            <a:b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1"/>
          <p:cNvSpPr txBox="1">
            <a:spLocks noGrp="1"/>
          </p:cNvSpPr>
          <p:nvPr>
            <p:ph type="sldNum" idx="12"/>
          </p:nvPr>
        </p:nvSpPr>
        <p:spPr>
          <a:xfrm>
            <a:off x="8320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349" name="Google Shape;349;p51"/>
          <p:cNvSpPr txBox="1">
            <a:spLocks noGrp="1"/>
          </p:cNvSpPr>
          <p:nvPr>
            <p:ph type="title"/>
          </p:nvPr>
        </p:nvSpPr>
        <p:spPr>
          <a:xfrm>
            <a:off x="310675" y="311750"/>
            <a:ext cx="7729200" cy="5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DeepState (writing tests)</a:t>
            </a:r>
            <a:endParaRPr/>
          </a:p>
        </p:txBody>
      </p:sp>
      <p:sp>
        <p:nvSpPr>
          <p:cNvPr id="350" name="Google Shape;350;p51"/>
          <p:cNvSpPr txBox="1">
            <a:spLocks noGrp="1"/>
          </p:cNvSpPr>
          <p:nvPr>
            <p:ph type="subTitle" idx="1"/>
          </p:nvPr>
        </p:nvSpPr>
        <p:spPr>
          <a:xfrm>
            <a:off x="310675" y="1086700"/>
            <a:ext cx="77292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</a:rPr>
              <a:t>Google Test-like macros for tests</a:t>
            </a:r>
            <a:br>
              <a:rPr lang="en" sz="2400">
                <a:solidFill>
                  <a:schemeClr val="dk1"/>
                </a:solidFill>
              </a:rPr>
            </a:br>
            <a:endParaRPr sz="80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</a:rPr>
              <a:t>TEST, TEST_F</a:t>
            </a:r>
            <a:endParaRPr sz="24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TEST(UnitName, CaseName)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 creates a new test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TEST_F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 is like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TEST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 but with a class that performs setup and teardown</a:t>
            </a:r>
            <a:endParaRPr sz="8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</a:rPr>
              <a:t>ASSERT, CHECK</a:t>
            </a:r>
            <a:endParaRPr sz="24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ASSERT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 logs and error and stops execution if a condition fails</a:t>
            </a:r>
            <a:endParaRPr sz="20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egreya Sans"/>
              <a:buChar char="○"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CHECK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 is like 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ASSERT</a:t>
            </a:r>
            <a:r>
              <a:rPr lang="en" sz="2000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rPr>
              <a:t> but logs an error and continues execution</a:t>
            </a:r>
            <a:endParaRPr sz="800">
              <a:solidFill>
                <a:schemeClr val="dk1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 Sans"/>
              <a:buChar char="●"/>
            </a:pPr>
            <a:r>
              <a:rPr lang="en" sz="2400">
                <a:solidFill>
                  <a:schemeClr val="dk1"/>
                </a:solidFill>
              </a:rPr>
              <a:t>Examples: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egreya Sans"/>
              <a:buChar char="○"/>
            </a:pPr>
            <a:r>
              <a:rPr lang="en" sz="1800">
                <a:solidFill>
                  <a:srgbClr val="85200C"/>
                </a:solidFill>
                <a:latin typeface="Consolas"/>
                <a:ea typeface="Consolas"/>
                <a:cs typeface="Consolas"/>
                <a:sym typeface="Consolas"/>
              </a:rPr>
              <a:t>TEST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(PrimePolynomial, OnlyGeneratesPrimes) {...}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egreya Sans"/>
              <a:buChar char="○"/>
            </a:pPr>
            <a:r>
              <a:rPr lang="en" sz="1800">
                <a:solidFill>
                  <a:srgbClr val="85200C"/>
                </a:solidFill>
                <a:latin typeface="Consolas"/>
                <a:ea typeface="Consolas"/>
                <a:cs typeface="Consolas"/>
                <a:sym typeface="Consolas"/>
              </a:rPr>
              <a:t>ASSERT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(poly != y * z);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1673</Words>
  <Application>Microsoft Macintosh PowerPoint</Application>
  <PresentationFormat>On-screen Show (16:9)</PresentationFormat>
  <Paragraphs>284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5" baseType="lpstr">
      <vt:lpstr>Alegreya Sans Medium</vt:lpstr>
      <vt:lpstr>Open Sans SemiBold</vt:lpstr>
      <vt:lpstr>Alegreya Sans Light</vt:lpstr>
      <vt:lpstr>Open Sans</vt:lpstr>
      <vt:lpstr>Source Sans Pro</vt:lpstr>
      <vt:lpstr>Open Sans Light</vt:lpstr>
      <vt:lpstr>Alegreya Sans</vt:lpstr>
      <vt:lpstr>Calibri</vt:lpstr>
      <vt:lpstr>Arial</vt:lpstr>
      <vt:lpstr>Consolas</vt:lpstr>
      <vt:lpstr>Teko Medium</vt:lpstr>
      <vt:lpstr>Master</vt:lpstr>
      <vt:lpstr>PowerPoint Presentation</vt:lpstr>
      <vt:lpstr>Developers don’t use security testing tools</vt:lpstr>
      <vt:lpstr>How do developers test code?</vt:lpstr>
      <vt:lpstr>Simple Symbolic Testing</vt:lpstr>
      <vt:lpstr>DeepState: Simple Symbolic Testing</vt:lpstr>
      <vt:lpstr>DeepState Features</vt:lpstr>
      <vt:lpstr>DeepState Architecture</vt:lpstr>
      <vt:lpstr>Using DeepState (writing tests)</vt:lpstr>
      <vt:lpstr>Using DeepState (writing tests)</vt:lpstr>
      <vt:lpstr>Using DeepState (symbolic values)</vt:lpstr>
      <vt:lpstr>Using DeepState (symbolic values)</vt:lpstr>
      <vt:lpstr>Using DeepState (symbolic values)</vt:lpstr>
      <vt:lpstr>Using DeepState (symbolic values)</vt:lpstr>
      <vt:lpstr>Using DeepState (API sequencess)</vt:lpstr>
      <vt:lpstr>Using DeepState (API sequences)</vt:lpstr>
      <vt:lpstr>Using DeepState (Logging)</vt:lpstr>
      <vt:lpstr>Using Deep State (Fuzzing)</vt:lpstr>
      <vt:lpstr>Other Use-Cases</vt:lpstr>
      <vt:lpstr>Future Work</vt:lpstr>
      <vt:lpstr>Contact / Questions</vt:lpstr>
      <vt:lpstr>TestFS</vt:lpstr>
      <vt:lpstr>Why file system testing?</vt:lpstr>
      <vt:lpstr>File system testing at NASA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Groce, Alex</cp:lastModifiedBy>
  <cp:revision>6</cp:revision>
  <dcterms:modified xsi:type="dcterms:W3CDTF">2018-09-28T18:31:32Z</dcterms:modified>
</cp:coreProperties>
</file>